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varScale="1">
        <p:scale>
          <a:sx n="86" d="100"/>
          <a:sy n="86" d="100"/>
        </p:scale>
        <p:origin x="39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5D9FCFB-31EB-4074-9681-578EEF6BB751}" type="datetimeFigureOut">
              <a:rPr lang="en-IN" smtClean="0"/>
              <a:t>22-05-2024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54C079E-60D5-4230-A825-3197AD108FF9}" type="slidenum">
              <a:rPr lang="en-IN" smtClean="0"/>
              <a:t>‹#›</a:t>
            </a:fld>
            <a:endParaRPr lang="en-IN"/>
          </a:p>
        </p:txBody>
      </p:sp>
    </p:spTree>
    <p:extLst>
      <p:ext uri="{BB962C8B-B14F-4D97-AF65-F5344CB8AC3E}">
        <p14:creationId xmlns:p14="http://schemas.microsoft.com/office/powerpoint/2010/main" val="10392060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D9FCFB-31EB-4074-9681-578EEF6BB751}" type="datetimeFigureOut">
              <a:rPr lang="en-IN" smtClean="0"/>
              <a:t>22-05-2024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4C079E-60D5-4230-A825-3197AD108FF9}" type="slidenum">
              <a:rPr lang="en-IN" smtClean="0"/>
              <a:t>‹#›</a:t>
            </a:fld>
            <a:endParaRPr lang="en-IN"/>
          </a:p>
        </p:txBody>
      </p:sp>
    </p:spTree>
    <p:extLst>
      <p:ext uri="{BB962C8B-B14F-4D97-AF65-F5344CB8AC3E}">
        <p14:creationId xmlns:p14="http://schemas.microsoft.com/office/powerpoint/2010/main" val="2281996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D9FCFB-31EB-4074-9681-578EEF6BB751}" type="datetimeFigureOut">
              <a:rPr lang="en-IN" smtClean="0"/>
              <a:t>22-05-2024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4C079E-60D5-4230-A825-3197AD108FF9}" type="slidenum">
              <a:rPr lang="en-IN" smtClean="0"/>
              <a:t>‹#›</a:t>
            </a:fld>
            <a:endParaRPr lang="en-IN"/>
          </a:p>
        </p:txBody>
      </p:sp>
    </p:spTree>
    <p:extLst>
      <p:ext uri="{BB962C8B-B14F-4D97-AF65-F5344CB8AC3E}">
        <p14:creationId xmlns:p14="http://schemas.microsoft.com/office/powerpoint/2010/main" val="691000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D9FCFB-31EB-4074-9681-578EEF6BB751}" type="datetimeFigureOut">
              <a:rPr lang="en-IN" smtClean="0"/>
              <a:t>22-05-2024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54C079E-60D5-4230-A825-3197AD108FF9}" type="slidenum">
              <a:rPr lang="en-IN" smtClean="0"/>
              <a:t>‹#›</a:t>
            </a:fld>
            <a:endParaRPr lang="en-IN"/>
          </a:p>
        </p:txBody>
      </p:sp>
    </p:spTree>
    <p:extLst>
      <p:ext uri="{BB962C8B-B14F-4D97-AF65-F5344CB8AC3E}">
        <p14:creationId xmlns:p14="http://schemas.microsoft.com/office/powerpoint/2010/main" val="1847056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5D9FCFB-31EB-4074-9681-578EEF6BB751}" type="datetimeFigureOut">
              <a:rPr lang="en-IN" smtClean="0"/>
              <a:t>22-05-2024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54C079E-60D5-4230-A825-3197AD108FF9}" type="slidenum">
              <a:rPr lang="en-IN" smtClean="0"/>
              <a:t>‹#›</a:t>
            </a:fld>
            <a:endParaRPr lang="en-IN"/>
          </a:p>
        </p:txBody>
      </p:sp>
    </p:spTree>
    <p:extLst>
      <p:ext uri="{BB962C8B-B14F-4D97-AF65-F5344CB8AC3E}">
        <p14:creationId xmlns:p14="http://schemas.microsoft.com/office/powerpoint/2010/main" val="364829452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5D9FCFB-31EB-4074-9681-578EEF6BB751}" type="datetimeFigureOut">
              <a:rPr lang="en-IN" smtClean="0"/>
              <a:t>22-05-2024</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754C079E-60D5-4230-A825-3197AD108FF9}" type="slidenum">
              <a:rPr lang="en-IN" smtClean="0"/>
              <a:t>‹#›</a:t>
            </a:fld>
            <a:endParaRPr lang="en-IN"/>
          </a:p>
        </p:txBody>
      </p:sp>
    </p:spTree>
    <p:extLst>
      <p:ext uri="{BB962C8B-B14F-4D97-AF65-F5344CB8AC3E}">
        <p14:creationId xmlns:p14="http://schemas.microsoft.com/office/powerpoint/2010/main" val="2973068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5D9FCFB-31EB-4074-9681-578EEF6BB751}" type="datetimeFigureOut">
              <a:rPr lang="en-IN" smtClean="0"/>
              <a:t>22-05-2024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54C079E-60D5-4230-A825-3197AD108FF9}"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05016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D9FCFB-31EB-4074-9681-578EEF6BB751}" type="datetimeFigureOut">
              <a:rPr lang="en-IN" smtClean="0"/>
              <a:t>22-05-2024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54C079E-60D5-4230-A825-3197AD108FF9}" type="slidenum">
              <a:rPr lang="en-IN" smtClean="0"/>
              <a:t>‹#›</a:t>
            </a:fld>
            <a:endParaRPr lang="en-IN"/>
          </a:p>
        </p:txBody>
      </p:sp>
    </p:spTree>
    <p:extLst>
      <p:ext uri="{BB962C8B-B14F-4D97-AF65-F5344CB8AC3E}">
        <p14:creationId xmlns:p14="http://schemas.microsoft.com/office/powerpoint/2010/main" val="2938601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D9FCFB-31EB-4074-9681-578EEF6BB751}" type="datetimeFigureOut">
              <a:rPr lang="en-IN" smtClean="0"/>
              <a:t>22-05-2024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54C079E-60D5-4230-A825-3197AD108FF9}" type="slidenum">
              <a:rPr lang="en-IN" smtClean="0"/>
              <a:t>‹#›</a:t>
            </a:fld>
            <a:endParaRPr lang="en-IN"/>
          </a:p>
        </p:txBody>
      </p:sp>
    </p:spTree>
    <p:extLst>
      <p:ext uri="{BB962C8B-B14F-4D97-AF65-F5344CB8AC3E}">
        <p14:creationId xmlns:p14="http://schemas.microsoft.com/office/powerpoint/2010/main" val="796877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5D9FCFB-31EB-4074-9681-578EEF6BB751}" type="datetimeFigureOut">
              <a:rPr lang="en-IN" smtClean="0"/>
              <a:t>22-05-2024</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754C079E-60D5-4230-A825-3197AD108FF9}" type="slidenum">
              <a:rPr lang="en-IN" smtClean="0"/>
              <a:t>‹#›</a:t>
            </a:fld>
            <a:endParaRPr lang="en-IN"/>
          </a:p>
        </p:txBody>
      </p:sp>
    </p:spTree>
    <p:extLst>
      <p:ext uri="{BB962C8B-B14F-4D97-AF65-F5344CB8AC3E}">
        <p14:creationId xmlns:p14="http://schemas.microsoft.com/office/powerpoint/2010/main" val="2633664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5D9FCFB-31EB-4074-9681-578EEF6BB751}" type="datetimeFigureOut">
              <a:rPr lang="en-IN" smtClean="0"/>
              <a:t>22-05-2024</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754C079E-60D5-4230-A825-3197AD108FF9}" type="slidenum">
              <a:rPr lang="en-IN" smtClean="0"/>
              <a:t>‹#›</a:t>
            </a:fld>
            <a:endParaRPr lang="en-IN"/>
          </a:p>
        </p:txBody>
      </p:sp>
    </p:spTree>
    <p:extLst>
      <p:ext uri="{BB962C8B-B14F-4D97-AF65-F5344CB8AC3E}">
        <p14:creationId xmlns:p14="http://schemas.microsoft.com/office/powerpoint/2010/main" val="4026925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5D9FCFB-31EB-4074-9681-578EEF6BB751}" type="datetimeFigureOut">
              <a:rPr lang="en-IN" smtClean="0"/>
              <a:t>22-05-2024</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54C079E-60D5-4230-A825-3197AD108FF9}" type="slidenum">
              <a:rPr lang="en-IN" smtClean="0"/>
              <a:t>‹#›</a:t>
            </a:fld>
            <a:endParaRPr lang="en-IN"/>
          </a:p>
        </p:txBody>
      </p:sp>
    </p:spTree>
    <p:extLst>
      <p:ext uri="{BB962C8B-B14F-4D97-AF65-F5344CB8AC3E}">
        <p14:creationId xmlns:p14="http://schemas.microsoft.com/office/powerpoint/2010/main" val="35022416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saarathi.ai/" TargetMode="Externa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2B0EC-E63D-E1E1-96FA-9DCF5946D367}"/>
              </a:ext>
            </a:extLst>
          </p:cNvPr>
          <p:cNvSpPr>
            <a:spLocks noGrp="1"/>
          </p:cNvSpPr>
          <p:nvPr>
            <p:ph type="ctrTitle"/>
          </p:nvPr>
        </p:nvSpPr>
        <p:spPr>
          <a:xfrm>
            <a:off x="1368552" y="372553"/>
            <a:ext cx="9311640" cy="5024755"/>
          </a:xfrm>
        </p:spPr>
        <p:txBody>
          <a:bodyPr>
            <a:normAutofit/>
          </a:bodyPr>
          <a:lstStyle/>
          <a:p>
            <a:br>
              <a:rPr lang="en-IN" b="1" dirty="0">
                <a:latin typeface="Arial Black" panose="020B0A04020102020204" pitchFamily="34" charset="0"/>
              </a:rPr>
            </a:br>
            <a:r>
              <a:rPr lang="en-IN" sz="4000" b="1" dirty="0">
                <a:latin typeface="Arial Black" panose="020B0A04020102020204" pitchFamily="34" charset="0"/>
              </a:rPr>
              <a:t>Summer Internship Evaluation</a:t>
            </a:r>
            <a:br>
              <a:rPr lang="en-IN" b="1" dirty="0">
                <a:latin typeface="Arial Black" panose="020B0A04020102020204" pitchFamily="34" charset="0"/>
              </a:rPr>
            </a:br>
            <a:br>
              <a:rPr lang="en-IN" b="1" dirty="0">
                <a:latin typeface="Arial Black" panose="020B0A04020102020204" pitchFamily="34" charset="0"/>
              </a:rPr>
            </a:br>
            <a:r>
              <a:rPr lang="en-IN" sz="1200" b="1" dirty="0">
                <a:latin typeface="Arial Black" panose="020B0A04020102020204" pitchFamily="34" charset="0"/>
              </a:rPr>
              <a:t>Key points-</a:t>
            </a:r>
            <a:br>
              <a:rPr lang="en-IN" sz="1200" b="1" dirty="0">
                <a:latin typeface="Arial Black" panose="020B0A04020102020204" pitchFamily="34" charset="0"/>
              </a:rPr>
            </a:br>
            <a:r>
              <a:rPr lang="en-IN" sz="1200" b="1" dirty="0">
                <a:latin typeface="Arial Black" panose="020B0A04020102020204" pitchFamily="34" charset="0"/>
              </a:rPr>
              <a:t>About company</a:t>
            </a:r>
            <a:br>
              <a:rPr lang="en-IN" sz="1200" b="1" dirty="0">
                <a:latin typeface="Arial Black" panose="020B0A04020102020204" pitchFamily="34" charset="0"/>
              </a:rPr>
            </a:br>
            <a:r>
              <a:rPr lang="en-IN" sz="1200" b="1" dirty="0">
                <a:latin typeface="Arial Black" panose="020B0A04020102020204" pitchFamily="34" charset="0"/>
              </a:rPr>
              <a:t>Training process</a:t>
            </a:r>
            <a:br>
              <a:rPr lang="en-IN" sz="1200" b="1" dirty="0">
                <a:latin typeface="Arial Black" panose="020B0A04020102020204" pitchFamily="34" charset="0"/>
              </a:rPr>
            </a:br>
            <a:r>
              <a:rPr lang="en-IN" sz="1200" b="1" dirty="0">
                <a:latin typeface="Arial Black" panose="020B0A04020102020204" pitchFamily="34" charset="0"/>
              </a:rPr>
              <a:t>Project execution</a:t>
            </a:r>
            <a:br>
              <a:rPr lang="en-IN" sz="1200" b="1" dirty="0">
                <a:latin typeface="Arial Black" panose="020B0A04020102020204" pitchFamily="34" charset="0"/>
              </a:rPr>
            </a:br>
            <a:r>
              <a:rPr lang="en-IN" sz="1200" b="1" dirty="0">
                <a:latin typeface="Arial Black" panose="020B0A04020102020204" pitchFamily="34" charset="0"/>
              </a:rPr>
              <a:t>evaluation</a:t>
            </a:r>
            <a:br>
              <a:rPr lang="en-IN" sz="1200" b="1" dirty="0">
                <a:latin typeface="Arial Black" panose="020B0A04020102020204" pitchFamily="34" charset="0"/>
              </a:rPr>
            </a:br>
            <a:r>
              <a:rPr lang="en-IN" sz="1200" b="1" dirty="0">
                <a:latin typeface="Arial Black" panose="020B0A04020102020204" pitchFamily="34" charset="0"/>
              </a:rPr>
              <a:t>training on internal platform</a:t>
            </a:r>
            <a:br>
              <a:rPr lang="en-IN" sz="1200" b="1" dirty="0">
                <a:latin typeface="Arial Black" panose="020B0A04020102020204" pitchFamily="34" charset="0"/>
              </a:rPr>
            </a:br>
            <a:r>
              <a:rPr lang="en-IN" sz="1200" b="1" dirty="0" err="1">
                <a:latin typeface="Arial Black" panose="020B0A04020102020204" pitchFamily="34" charset="0"/>
              </a:rPr>
              <a:t>Saarathi</a:t>
            </a:r>
            <a:r>
              <a:rPr lang="en-IN" sz="1200" b="1" dirty="0">
                <a:latin typeface="Arial Black" panose="020B0A04020102020204" pitchFamily="34" charset="0"/>
              </a:rPr>
              <a:t>-digital lending </a:t>
            </a:r>
            <a:r>
              <a:rPr lang="en-IN" sz="1200" b="1" dirty="0" err="1">
                <a:latin typeface="Arial Black" panose="020B0A04020102020204" pitchFamily="34" charset="0"/>
              </a:rPr>
              <a:t>platoform</a:t>
            </a:r>
            <a:endParaRPr lang="en-IN" b="1" dirty="0">
              <a:latin typeface="Arial Black" panose="020B0A04020102020204" pitchFamily="34" charset="0"/>
            </a:endParaRPr>
          </a:p>
        </p:txBody>
      </p:sp>
      <p:sp>
        <p:nvSpPr>
          <p:cNvPr id="3" name="Subtitle 2">
            <a:extLst>
              <a:ext uri="{FF2B5EF4-FFF2-40B4-BE49-F238E27FC236}">
                <a16:creationId xmlns:a16="http://schemas.microsoft.com/office/drawing/2014/main" id="{CB1546B9-D511-BDE9-EDCC-1D4C9C61EC37}"/>
              </a:ext>
            </a:extLst>
          </p:cNvPr>
          <p:cNvSpPr>
            <a:spLocks noGrp="1"/>
          </p:cNvSpPr>
          <p:nvPr>
            <p:ph type="subTitle" idx="1"/>
          </p:nvPr>
        </p:nvSpPr>
        <p:spPr>
          <a:xfrm>
            <a:off x="6096000" y="6030119"/>
            <a:ext cx="9144000" cy="1655762"/>
          </a:xfrm>
        </p:spPr>
        <p:txBody>
          <a:bodyPr/>
          <a:lstStyle/>
          <a:p>
            <a:r>
              <a:rPr lang="en-IN" dirty="0"/>
              <a:t>BY- Agam Aggarwal</a:t>
            </a:r>
          </a:p>
        </p:txBody>
      </p:sp>
    </p:spTree>
    <p:extLst>
      <p:ext uri="{BB962C8B-B14F-4D97-AF65-F5344CB8AC3E}">
        <p14:creationId xmlns:p14="http://schemas.microsoft.com/office/powerpoint/2010/main" val="596160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aarathi.ai - Crunchbase Company Profile &amp; Funding">
            <a:extLst>
              <a:ext uri="{FF2B5EF4-FFF2-40B4-BE49-F238E27FC236}">
                <a16:creationId xmlns:a16="http://schemas.microsoft.com/office/drawing/2014/main" id="{58BF5BF4-5BBC-8FE5-5E01-CA6A99ADC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0924" y="2792397"/>
            <a:ext cx="4065603" cy="40656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24349E2-45DF-251C-80F4-458053762C43}"/>
              </a:ext>
            </a:extLst>
          </p:cNvPr>
          <p:cNvSpPr txBox="1"/>
          <p:nvPr/>
        </p:nvSpPr>
        <p:spPr>
          <a:xfrm>
            <a:off x="168676" y="506027"/>
            <a:ext cx="11656380" cy="2031325"/>
          </a:xfrm>
          <a:prstGeom prst="rect">
            <a:avLst/>
          </a:prstGeom>
          <a:noFill/>
        </p:spPr>
        <p:txBody>
          <a:bodyPr wrap="square" rtlCol="0">
            <a:spAutoFit/>
          </a:bodyPr>
          <a:lstStyle/>
          <a:p>
            <a:pPr algn="ctr"/>
            <a:r>
              <a:rPr lang="en-US" b="1" u="sng" dirty="0">
                <a:latin typeface="Times New Roman" panose="02020603050405020304" pitchFamily="18" charset="0"/>
                <a:ea typeface="Times New Roman" panose="02020603050405020304" pitchFamily="18" charset="0"/>
              </a:rPr>
              <a:t>SAARATHI-Digital Lending Platform</a:t>
            </a:r>
          </a:p>
          <a:p>
            <a:pPr algn="ctr"/>
            <a:endParaRPr lang="en-US" b="1" dirty="0">
              <a:latin typeface="Times New Roman" panose="02020603050405020304" pitchFamily="18" charset="0"/>
              <a:ea typeface="Times New Roman" panose="02020603050405020304" pitchFamily="18" charset="0"/>
            </a:endParaRPr>
          </a:p>
          <a:p>
            <a:pPr algn="ctr"/>
            <a:r>
              <a:rPr lang="en-US" b="1" dirty="0">
                <a:latin typeface="Times New Roman" panose="02020603050405020304" pitchFamily="18" charset="0"/>
                <a:ea typeface="Times New Roman" panose="02020603050405020304" pitchFamily="18" charset="0"/>
              </a:rPr>
              <a:t>G</a:t>
            </a:r>
            <a:r>
              <a:rPr lang="en-US" b="1" dirty="0">
                <a:effectLst/>
                <a:latin typeface="Times New Roman" panose="02020603050405020304" pitchFamily="18" charset="0"/>
                <a:ea typeface="Times New Roman" panose="02020603050405020304" pitchFamily="18" charset="0"/>
              </a:rPr>
              <a:t>iven training to the internal software of the company SAARATHI- Digital Lending platform which is </a:t>
            </a:r>
            <a:r>
              <a:rPr lang="en-US" b="1" dirty="0">
                <a:solidFill>
                  <a:srgbClr val="000000"/>
                </a:solidFill>
                <a:effectLst/>
                <a:latin typeface="Times New Roman" panose="02020603050405020304" pitchFamily="18" charset="0"/>
                <a:ea typeface="Times New Roman" panose="02020603050405020304" pitchFamily="18" charset="0"/>
              </a:rPr>
              <a:t> a new one-of-a-kind lending marketplace, specializing in the digital transformation of loan files. The AI-based product enables hassle-free, paperless digitalization of multiple financial products such as loans, credit cards, and insurance on one platform. </a:t>
            </a:r>
            <a:r>
              <a:rPr lang="en-US" b="1" dirty="0" err="1">
                <a:solidFill>
                  <a:srgbClr val="000000"/>
                </a:solidFill>
                <a:effectLst/>
                <a:latin typeface="Times New Roman" panose="02020603050405020304" pitchFamily="18" charset="0"/>
                <a:ea typeface="Times New Roman" panose="02020603050405020304" pitchFamily="18" charset="0"/>
              </a:rPr>
              <a:t>Saarathi</a:t>
            </a:r>
            <a:r>
              <a:rPr lang="en-US" b="1" dirty="0">
                <a:solidFill>
                  <a:srgbClr val="000000"/>
                </a:solidFill>
                <a:effectLst/>
                <a:latin typeface="Times New Roman" panose="02020603050405020304" pitchFamily="18" charset="0"/>
                <a:ea typeface="Times New Roman" panose="02020603050405020304" pitchFamily="18" charset="0"/>
              </a:rPr>
              <a:t> offers a transparent, low-cost process to the lender ecosystem ensuring loan files are trustworthy and fraud-proof, while at the same time making the approval process 5X aster. for customers.</a:t>
            </a:r>
            <a:r>
              <a:rPr lang="en-US" b="1" dirty="0">
                <a:effectLst/>
                <a:latin typeface="Times New Roman" panose="02020603050405020304" pitchFamily="18" charset="0"/>
                <a:ea typeface="Times New Roman" panose="02020603050405020304" pitchFamily="18" charset="0"/>
              </a:rPr>
              <a:t> </a:t>
            </a:r>
            <a:endParaRPr lang="en-IN" b="1" dirty="0"/>
          </a:p>
        </p:txBody>
      </p:sp>
      <p:sp>
        <p:nvSpPr>
          <p:cNvPr id="4" name="TextBox 3">
            <a:extLst>
              <a:ext uri="{FF2B5EF4-FFF2-40B4-BE49-F238E27FC236}">
                <a16:creationId xmlns:a16="http://schemas.microsoft.com/office/drawing/2014/main" id="{D030BF9D-6BE7-959F-8216-A04241590C0D}"/>
              </a:ext>
            </a:extLst>
          </p:cNvPr>
          <p:cNvSpPr txBox="1"/>
          <p:nvPr/>
        </p:nvSpPr>
        <p:spPr>
          <a:xfrm>
            <a:off x="168676" y="2621352"/>
            <a:ext cx="7581530" cy="3970318"/>
          </a:xfrm>
          <a:prstGeom prst="rect">
            <a:avLst/>
          </a:prstGeom>
          <a:noFill/>
        </p:spPr>
        <p:txBody>
          <a:bodyPr wrap="square" rtlCol="0">
            <a:spAutoFit/>
          </a:bodyPr>
          <a:lstStyle/>
          <a:p>
            <a:pPr algn="just">
              <a:lnSpc>
                <a:spcPct val="200000"/>
              </a:lnSpc>
            </a:pPr>
            <a:r>
              <a:rPr lang="en-US" b="1" dirty="0">
                <a:effectLst/>
                <a:latin typeface="Times New Roman" panose="02020603050405020304" pitchFamily="18" charset="0"/>
                <a:ea typeface="Times New Roman" panose="02020603050405020304" pitchFamily="18" charset="0"/>
              </a:rPr>
              <a:t>Here we were given basic introduction to the platform which involved of how </a:t>
            </a:r>
            <a:r>
              <a:rPr lang="en-US" b="1" dirty="0" err="1">
                <a:effectLst/>
                <a:latin typeface="Times New Roman" panose="02020603050405020304" pitchFamily="18" charset="0"/>
                <a:ea typeface="Times New Roman" panose="02020603050405020304" pitchFamily="18" charset="0"/>
              </a:rPr>
              <a:t>Saarathi</a:t>
            </a:r>
            <a:r>
              <a:rPr lang="en-US" b="1" dirty="0">
                <a:effectLst/>
                <a:latin typeface="Times New Roman" panose="02020603050405020304" pitchFamily="18" charset="0"/>
                <a:ea typeface="Times New Roman" panose="02020603050405020304" pitchFamily="18" charset="0"/>
              </a:rPr>
              <a:t> works, as mentioned above. </a:t>
            </a:r>
            <a:endParaRPr lang="en-IN" b="1" dirty="0">
              <a:effectLst/>
              <a:latin typeface="Times New Roman" panose="02020603050405020304" pitchFamily="18" charset="0"/>
              <a:ea typeface="Times New Roman" panose="02020603050405020304" pitchFamily="18" charset="0"/>
            </a:endParaRPr>
          </a:p>
          <a:p>
            <a:pPr algn="just">
              <a:lnSpc>
                <a:spcPct val="200000"/>
              </a:lnSpc>
            </a:pPr>
            <a:r>
              <a:rPr lang="en-US" b="1" dirty="0">
                <a:effectLst/>
                <a:latin typeface="Times New Roman" panose="02020603050405020304" pitchFamily="18" charset="0"/>
                <a:ea typeface="Times New Roman" panose="02020603050405020304" pitchFamily="18" charset="0"/>
              </a:rPr>
              <a:t>So basically </a:t>
            </a:r>
            <a:r>
              <a:rPr lang="en-US" b="1" dirty="0" err="1">
                <a:effectLst/>
                <a:latin typeface="Times New Roman" panose="02020603050405020304" pitchFamily="18" charset="0"/>
                <a:ea typeface="Times New Roman" panose="02020603050405020304" pitchFamily="18" charset="0"/>
              </a:rPr>
              <a:t>Saarthi</a:t>
            </a:r>
            <a:r>
              <a:rPr lang="en-US" b="1" dirty="0">
                <a:effectLst/>
                <a:latin typeface="Times New Roman" panose="02020603050405020304" pitchFamily="18" charset="0"/>
                <a:ea typeface="Times New Roman" panose="02020603050405020304" pitchFamily="18" charset="0"/>
              </a:rPr>
              <a:t> is a digital lending platform that provides</a:t>
            </a:r>
            <a:r>
              <a:rPr lang="en-US" b="1" dirty="0">
                <a:solidFill>
                  <a:srgbClr val="000000"/>
                </a:solidFill>
                <a:effectLst/>
                <a:latin typeface="Times New Roman" panose="02020603050405020304" pitchFamily="18" charset="0"/>
                <a:ea typeface="Times New Roman" panose="02020603050405020304" pitchFamily="18" charset="0"/>
              </a:rPr>
              <a:t> multiple financial products such as loans, credit cards, and insurance on one platform.</a:t>
            </a:r>
            <a:endParaRPr lang="en-IN" b="1" dirty="0">
              <a:effectLst/>
              <a:latin typeface="Times New Roman" panose="02020603050405020304" pitchFamily="18" charset="0"/>
              <a:ea typeface="Times New Roman" panose="02020603050405020304" pitchFamily="18" charset="0"/>
            </a:endParaRPr>
          </a:p>
          <a:p>
            <a:r>
              <a:rPr lang="en-US" b="1" dirty="0">
                <a:solidFill>
                  <a:srgbClr val="000000"/>
                </a:solidFill>
                <a:effectLst/>
                <a:latin typeface="Times New Roman" panose="02020603050405020304" pitchFamily="18" charset="0"/>
                <a:ea typeface="Times New Roman" panose="02020603050405020304" pitchFamily="18" charset="0"/>
              </a:rPr>
              <a:t>So here we were given training about how it works the background behind it the designing behind it, the ideas for it etc. As we know that applying for such things is quite difficult but with this platform it makes a one stop destination for the work.</a:t>
            </a:r>
            <a:endParaRPr lang="en-IN" b="1" dirty="0"/>
          </a:p>
        </p:txBody>
      </p:sp>
    </p:spTree>
    <p:extLst>
      <p:ext uri="{BB962C8B-B14F-4D97-AF65-F5344CB8AC3E}">
        <p14:creationId xmlns:p14="http://schemas.microsoft.com/office/powerpoint/2010/main" val="4251611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D90D74F-B847-F984-AC9B-E6F2D18EE436}"/>
              </a:ext>
            </a:extLst>
          </p:cNvPr>
          <p:cNvSpPr>
            <a:spLocks noChangeArrowheads="1"/>
          </p:cNvSpPr>
          <p:nvPr/>
        </p:nvSpPr>
        <p:spPr bwMode="auto">
          <a:xfrm>
            <a:off x="-192776" y="554864"/>
            <a:ext cx="1164243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It has tie ups with Aadhar housing services, Aditya </a:t>
            </a:r>
            <a:r>
              <a:rPr kumimoji="0" lang="en-US" altLang="en-US"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birla</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bajaj</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BoB</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icici</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bank , HDFC, PNB and many more.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Now is a person who is willing to apply for above mentioned aspect, he/she can directly direct to the </a:t>
            </a:r>
            <a:r>
              <a:rPr kumimoji="0" lang="en-US" altLang="en-US"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Saarathi</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webite</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hlinkClick r:id="rId2"/>
              </a:rPr>
              <a:t>https://www.saarathi.ai/</a:t>
            </a: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create a profile there by signing up there and selection in which type of loan that they are try to raising as mentioned above.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DDDFD080-0602-F003-82F2-75783C03EE13}"/>
              </a:ext>
            </a:extLst>
          </p:cNvPr>
          <p:cNvSpPr>
            <a:spLocks noChangeArrowheads="1"/>
          </p:cNvSpPr>
          <p:nvPr/>
        </p:nvSpPr>
        <p:spPr bwMode="auto">
          <a:xfrm>
            <a:off x="152400" y="25828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7">
            <a:extLst>
              <a:ext uri="{FF2B5EF4-FFF2-40B4-BE49-F238E27FC236}">
                <a16:creationId xmlns:a16="http://schemas.microsoft.com/office/drawing/2014/main" id="{EB2E0EBF-794B-4C8D-D927-01E13CBC30D5}"/>
              </a:ext>
            </a:extLst>
          </p:cNvPr>
          <p:cNvSpPr>
            <a:spLocks noChangeArrowheads="1"/>
          </p:cNvSpPr>
          <p:nvPr/>
        </p:nvSpPr>
        <p:spPr bwMode="auto">
          <a:xfrm>
            <a:off x="152400" y="4572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8755C3BB-F4CE-D191-F9D6-6EB2449505F6}"/>
              </a:ext>
            </a:extLst>
          </p:cNvPr>
          <p:cNvSpPr txBox="1"/>
          <p:nvPr/>
        </p:nvSpPr>
        <p:spPr>
          <a:xfrm>
            <a:off x="2481308" y="8952"/>
            <a:ext cx="6294268" cy="584775"/>
          </a:xfrm>
          <a:prstGeom prst="rect">
            <a:avLst/>
          </a:prstGeom>
          <a:noFill/>
        </p:spPr>
        <p:txBody>
          <a:bodyPr wrap="square" rtlCol="0">
            <a:spAutoFit/>
          </a:bodyPr>
          <a:lstStyle/>
          <a:p>
            <a:r>
              <a:rPr lang="en-IN" sz="3200" b="1" dirty="0"/>
              <a:t>TIE-UPS and Procedure</a:t>
            </a:r>
          </a:p>
        </p:txBody>
      </p:sp>
      <p:pic>
        <p:nvPicPr>
          <p:cNvPr id="7" name="Picture 6">
            <a:extLst>
              <a:ext uri="{FF2B5EF4-FFF2-40B4-BE49-F238E27FC236}">
                <a16:creationId xmlns:a16="http://schemas.microsoft.com/office/drawing/2014/main" id="{AF7369BE-AAC0-C73B-6AF9-181C1B6D832D}"/>
              </a:ext>
            </a:extLst>
          </p:cNvPr>
          <p:cNvPicPr>
            <a:picLocks noChangeAspect="1"/>
          </p:cNvPicPr>
          <p:nvPr/>
        </p:nvPicPr>
        <p:blipFill>
          <a:blip r:embed="rId3"/>
          <a:stretch>
            <a:fillRect/>
          </a:stretch>
        </p:blipFill>
        <p:spPr>
          <a:xfrm>
            <a:off x="0" y="4048218"/>
            <a:ext cx="5628443" cy="2768438"/>
          </a:xfrm>
          <a:prstGeom prst="rect">
            <a:avLst/>
          </a:prstGeom>
        </p:spPr>
      </p:pic>
      <p:pic>
        <p:nvPicPr>
          <p:cNvPr id="8" name="Picture 7">
            <a:extLst>
              <a:ext uri="{FF2B5EF4-FFF2-40B4-BE49-F238E27FC236}">
                <a16:creationId xmlns:a16="http://schemas.microsoft.com/office/drawing/2014/main" id="{55BDEFD4-07F8-DA19-C15B-C95C1ACF3859}"/>
              </a:ext>
            </a:extLst>
          </p:cNvPr>
          <p:cNvPicPr>
            <a:picLocks noChangeAspect="1"/>
          </p:cNvPicPr>
          <p:nvPr/>
        </p:nvPicPr>
        <p:blipFill>
          <a:blip r:embed="rId4"/>
          <a:stretch>
            <a:fillRect/>
          </a:stretch>
        </p:blipFill>
        <p:spPr>
          <a:xfrm>
            <a:off x="5628443" y="4048218"/>
            <a:ext cx="6563557" cy="2887747"/>
          </a:xfrm>
          <a:prstGeom prst="rect">
            <a:avLst/>
          </a:prstGeom>
        </p:spPr>
      </p:pic>
      <p:pic>
        <p:nvPicPr>
          <p:cNvPr id="9" name="Picture 8">
            <a:extLst>
              <a:ext uri="{FF2B5EF4-FFF2-40B4-BE49-F238E27FC236}">
                <a16:creationId xmlns:a16="http://schemas.microsoft.com/office/drawing/2014/main" id="{8F5B3066-E969-8056-C0D3-86B289490F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7759" y="1401538"/>
            <a:ext cx="4111841" cy="2646680"/>
          </a:xfrm>
          <a:prstGeom prst="rect">
            <a:avLst/>
          </a:prstGeom>
        </p:spPr>
      </p:pic>
    </p:spTree>
    <p:extLst>
      <p:ext uri="{BB962C8B-B14F-4D97-AF65-F5344CB8AC3E}">
        <p14:creationId xmlns:p14="http://schemas.microsoft.com/office/powerpoint/2010/main" val="2488221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B907-DB25-1D86-1712-0F89056B664D}"/>
              </a:ext>
            </a:extLst>
          </p:cNvPr>
          <p:cNvSpPr>
            <a:spLocks noGrp="1"/>
          </p:cNvSpPr>
          <p:nvPr>
            <p:ph type="title"/>
          </p:nvPr>
        </p:nvSpPr>
        <p:spPr>
          <a:xfrm>
            <a:off x="861789" y="237474"/>
            <a:ext cx="4189605" cy="907745"/>
          </a:xfrm>
        </p:spPr>
        <p:txBody>
          <a:bodyPr/>
          <a:lstStyle/>
          <a:p>
            <a:r>
              <a:rPr lang="en-IN" sz="3200" dirty="0"/>
              <a:t>Procedure</a:t>
            </a:r>
          </a:p>
        </p:txBody>
      </p:sp>
      <p:sp>
        <p:nvSpPr>
          <p:cNvPr id="4" name="Text Placeholder 3">
            <a:extLst>
              <a:ext uri="{FF2B5EF4-FFF2-40B4-BE49-F238E27FC236}">
                <a16:creationId xmlns:a16="http://schemas.microsoft.com/office/drawing/2014/main" id="{9829C907-78E2-0356-1D30-D2396A20F50C}"/>
              </a:ext>
            </a:extLst>
          </p:cNvPr>
          <p:cNvSpPr>
            <a:spLocks noGrp="1"/>
          </p:cNvSpPr>
          <p:nvPr>
            <p:ph type="body" sz="half" idx="2"/>
          </p:nvPr>
        </p:nvSpPr>
        <p:spPr>
          <a:xfrm>
            <a:off x="88777" y="1251752"/>
            <a:ext cx="5894773" cy="6338656"/>
          </a:xfrm>
        </p:spPr>
        <p:txBody>
          <a:bodyPr>
            <a:normAutofit fontScale="77500" lnSpcReduction="20000"/>
          </a:bodyPr>
          <a:lstStyle/>
          <a:p>
            <a:pPr>
              <a:lnSpc>
                <a:spcPct val="200000"/>
              </a:lnSpc>
            </a:pPr>
            <a:r>
              <a:rPr lang="en-US" sz="1800" dirty="0">
                <a:solidFill>
                  <a:srgbClr val="000000"/>
                </a:solidFill>
                <a:effectLst/>
                <a:latin typeface="Times New Roman" panose="02020603050405020304" pitchFamily="18" charset="0"/>
                <a:ea typeface="Times New Roman" panose="02020603050405020304" pitchFamily="18" charset="0"/>
              </a:rPr>
              <a:t>When this work is done the query gets registered in the database and within seconds various options come in with each and every detail of their types, how it </a:t>
            </a:r>
            <a:r>
              <a:rPr lang="en-US" sz="1800" dirty="0" err="1">
                <a:solidFill>
                  <a:srgbClr val="000000"/>
                </a:solidFill>
                <a:effectLst/>
                <a:latin typeface="Times New Roman" panose="02020603050405020304" pitchFamily="18" charset="0"/>
                <a:ea typeface="Times New Roman" panose="02020603050405020304" pitchFamily="18" charset="0"/>
              </a:rPr>
              <a:t>gonna</a:t>
            </a:r>
            <a:r>
              <a:rPr lang="en-US" sz="1800" dirty="0">
                <a:solidFill>
                  <a:srgbClr val="000000"/>
                </a:solidFill>
                <a:effectLst/>
                <a:latin typeface="Times New Roman" panose="02020603050405020304" pitchFamily="18" charset="0"/>
                <a:ea typeface="Times New Roman" panose="02020603050405020304" pitchFamily="18" charset="0"/>
              </a:rPr>
              <a:t> work, requirements, easiness </a:t>
            </a:r>
            <a:r>
              <a:rPr lang="en-US" sz="1800" dirty="0" err="1">
                <a:solidFill>
                  <a:srgbClr val="000000"/>
                </a:solidFill>
                <a:effectLst/>
                <a:latin typeface="Times New Roman" panose="02020603050405020304" pitchFamily="18" charset="0"/>
                <a:ea typeface="Times New Roman" panose="02020603050405020304" pitchFamily="18" charset="0"/>
              </a:rPr>
              <a:t>etc.After</a:t>
            </a:r>
            <a:r>
              <a:rPr lang="en-US" sz="1800" dirty="0">
                <a:solidFill>
                  <a:srgbClr val="000000"/>
                </a:solidFill>
                <a:effectLst/>
                <a:latin typeface="Times New Roman" panose="02020603050405020304" pitchFamily="18" charset="0"/>
                <a:ea typeface="Times New Roman" panose="02020603050405020304" pitchFamily="18" charset="0"/>
              </a:rPr>
              <a:t> the </a:t>
            </a:r>
            <a:r>
              <a:rPr lang="en-US" sz="1800" dirty="0" err="1">
                <a:solidFill>
                  <a:srgbClr val="000000"/>
                </a:solidFill>
                <a:effectLst/>
                <a:latin typeface="Times New Roman" panose="02020603050405020304" pitchFamily="18" charset="0"/>
                <a:ea typeface="Times New Roman" panose="02020603050405020304" pitchFamily="18" charset="0"/>
              </a:rPr>
              <a:t>the</a:t>
            </a:r>
            <a:r>
              <a:rPr lang="en-US" sz="1800" dirty="0">
                <a:solidFill>
                  <a:srgbClr val="000000"/>
                </a:solidFill>
                <a:effectLst/>
                <a:latin typeface="Times New Roman" panose="02020603050405020304" pitchFamily="18" charset="0"/>
                <a:ea typeface="Times New Roman" panose="02020603050405020304" pitchFamily="18" charset="0"/>
              </a:rPr>
              <a:t> customer could easily contact with the given partner of his/her choice and go through the procedure and get hassle free fulfilment of requirements. Not only this it could also be used as a single </a:t>
            </a:r>
            <a:r>
              <a:rPr lang="en-US" sz="1800" dirty="0" err="1">
                <a:solidFill>
                  <a:srgbClr val="000000"/>
                </a:solidFill>
                <a:effectLst/>
                <a:latin typeface="Times New Roman" panose="02020603050405020304" pitchFamily="18" charset="0"/>
                <a:ea typeface="Times New Roman" panose="02020603050405020304" pitchFamily="18" charset="0"/>
              </a:rPr>
              <a:t>platoform</a:t>
            </a:r>
            <a:r>
              <a:rPr lang="en-US" sz="1800" dirty="0">
                <a:solidFill>
                  <a:srgbClr val="000000"/>
                </a:solidFill>
                <a:effectLst/>
                <a:latin typeface="Times New Roman" panose="02020603050405020304" pitchFamily="18" charset="0"/>
                <a:ea typeface="Times New Roman" panose="02020603050405020304" pitchFamily="18" charset="0"/>
              </a:rPr>
              <a:t> to track and manage all loan applications. </a:t>
            </a:r>
            <a:endParaRPr lang="en-IN" sz="1800" dirty="0">
              <a:effectLst/>
              <a:latin typeface="Times New Roman" panose="02020603050405020304" pitchFamily="18" charset="0"/>
              <a:ea typeface="Times New Roman" panose="02020603050405020304" pitchFamily="18" charset="0"/>
            </a:endParaRPr>
          </a:p>
          <a:p>
            <a:pPr>
              <a:lnSpc>
                <a:spcPct val="200000"/>
              </a:lnSpc>
            </a:pPr>
            <a:r>
              <a:rPr lang="en-US" sz="1800" dirty="0">
                <a:solidFill>
                  <a:srgbClr val="000000"/>
                </a:solidFill>
                <a:effectLst/>
                <a:latin typeface="Times New Roman" panose="02020603050405020304" pitchFamily="18" charset="0"/>
                <a:ea typeface="Times New Roman" panose="02020603050405020304" pitchFamily="18" charset="0"/>
              </a:rPr>
              <a:t>The whole mission behind this is Democratize Access to Financial products by empowering financial intermediaries via technology to unlock growth through digital distribution. </a:t>
            </a:r>
            <a:endParaRPr lang="en-IN" sz="1800" dirty="0">
              <a:effectLst/>
              <a:latin typeface="Times New Roman" panose="02020603050405020304" pitchFamily="18" charset="0"/>
              <a:ea typeface="Times New Roman" panose="02020603050405020304" pitchFamily="18" charset="0"/>
            </a:endParaRPr>
          </a:p>
          <a:p>
            <a:pPr>
              <a:lnSpc>
                <a:spcPct val="200000"/>
              </a:lnSpc>
            </a:pPr>
            <a:r>
              <a:rPr lang="en-US" sz="1800" dirty="0">
                <a:solidFill>
                  <a:srgbClr val="000000"/>
                </a:solidFill>
                <a:effectLst/>
                <a:latin typeface="Times New Roman" panose="02020603050405020304" pitchFamily="18" charset="0"/>
                <a:ea typeface="Times New Roman" panose="02020603050405020304" pitchFamily="18" charset="0"/>
              </a:rPr>
              <a:t>The project was launched in 2020 and the final overview of the project is as follows – </a:t>
            </a:r>
          </a:p>
          <a:p>
            <a:pPr>
              <a:lnSpc>
                <a:spcPct val="200000"/>
              </a:lnSpc>
            </a:pPr>
            <a:r>
              <a:rPr lang="en-US" sz="1800" dirty="0">
                <a:solidFill>
                  <a:srgbClr val="000000"/>
                </a:solidFill>
                <a:effectLst/>
                <a:latin typeface="Times New Roman" panose="02020603050405020304" pitchFamily="18" charset="0"/>
                <a:ea typeface="Times New Roman" panose="02020603050405020304" pitchFamily="18" charset="0"/>
              </a:rPr>
              <a:t>Hence we can see the project came to and end on apr’22 where almost 3000cr loan files were being processed and </a:t>
            </a:r>
            <a:r>
              <a:rPr lang="en-US" sz="1800" dirty="0" err="1">
                <a:solidFill>
                  <a:srgbClr val="000000"/>
                </a:solidFill>
                <a:effectLst/>
                <a:latin typeface="Times New Roman" panose="02020603050405020304" pitchFamily="18" charset="0"/>
                <a:ea typeface="Times New Roman" panose="02020603050405020304" pitchFamily="18" charset="0"/>
              </a:rPr>
              <a:t>Icorporation</a:t>
            </a:r>
            <a:r>
              <a:rPr lang="en-US" sz="1800" dirty="0">
                <a:solidFill>
                  <a:srgbClr val="000000"/>
                </a:solidFill>
                <a:effectLst/>
                <a:latin typeface="Times New Roman" panose="02020603050405020304" pitchFamily="18" charset="0"/>
                <a:ea typeface="Times New Roman" panose="02020603050405020304" pitchFamily="18" charset="0"/>
              </a:rPr>
              <a:t> to </a:t>
            </a:r>
            <a:r>
              <a:rPr lang="en-US" sz="1800" dirty="0" err="1">
                <a:solidFill>
                  <a:srgbClr val="000000"/>
                </a:solidFill>
                <a:effectLst/>
                <a:latin typeface="Times New Roman" panose="02020603050405020304" pitchFamily="18" charset="0"/>
                <a:ea typeface="Times New Roman" panose="02020603050405020304" pitchFamily="18" charset="0"/>
              </a:rPr>
              <a:t>Saarathi</a:t>
            </a:r>
            <a:r>
              <a:rPr lang="en-US" sz="1800" dirty="0">
                <a:solidFill>
                  <a:srgbClr val="000000"/>
                </a:solidFill>
                <a:effectLst/>
                <a:latin typeface="Times New Roman" panose="02020603050405020304" pitchFamily="18" charset="0"/>
                <a:ea typeface="Times New Roman" panose="02020603050405020304" pitchFamily="18" charset="0"/>
              </a:rPr>
              <a:t> Pvt Ltd.</a:t>
            </a:r>
            <a:endParaRPr lang="en-IN" sz="1800" dirty="0">
              <a:effectLst/>
              <a:latin typeface="Times New Roman" panose="02020603050405020304" pitchFamily="18" charset="0"/>
              <a:ea typeface="Times New Roman" panose="02020603050405020304" pitchFamily="18" charset="0"/>
            </a:endParaRPr>
          </a:p>
          <a:p>
            <a:pPr>
              <a:lnSpc>
                <a:spcPct val="200000"/>
              </a:lnSpc>
            </a:pP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14" name="Picture Placeholder 13">
            <a:extLst>
              <a:ext uri="{FF2B5EF4-FFF2-40B4-BE49-F238E27FC236}">
                <a16:creationId xmlns:a16="http://schemas.microsoft.com/office/drawing/2014/main" id="{790009F4-8620-1901-3055-5297387B1D5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085" r="25085"/>
          <a:stretch>
            <a:fillRect/>
          </a:stretch>
        </p:blipFill>
        <p:spPr>
          <a:xfrm>
            <a:off x="6096000" y="0"/>
            <a:ext cx="6096000" cy="6858000"/>
          </a:xfrm>
        </p:spPr>
      </p:pic>
    </p:spTree>
    <p:extLst>
      <p:ext uri="{BB962C8B-B14F-4D97-AF65-F5344CB8AC3E}">
        <p14:creationId xmlns:p14="http://schemas.microsoft.com/office/powerpoint/2010/main" val="4183140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FD8113-C184-4D7B-BD57-AA10C866E3C4}"/>
              </a:ext>
            </a:extLst>
          </p:cNvPr>
          <p:cNvSpPr>
            <a:spLocks noGrp="1"/>
          </p:cNvSpPr>
          <p:nvPr>
            <p:ph idx="1"/>
          </p:nvPr>
        </p:nvSpPr>
        <p:spPr>
          <a:xfrm>
            <a:off x="408373" y="381740"/>
            <a:ext cx="11505460" cy="6400800"/>
          </a:xfrm>
        </p:spPr>
        <p:txBody>
          <a:bodyPr>
            <a:normAutofit/>
          </a:bodyPr>
          <a:lstStyle/>
          <a:p>
            <a:pPr algn="just">
              <a:lnSpc>
                <a:spcPct val="200000"/>
              </a:lnSpc>
            </a:pPr>
            <a:r>
              <a:rPr lang="en-US" sz="1800" b="1" dirty="0">
                <a:effectLst/>
                <a:latin typeface="Times New Roman" panose="02020603050405020304" pitchFamily="18" charset="0"/>
                <a:ea typeface="Times New Roman" panose="02020603050405020304" pitchFamily="18" charset="0"/>
              </a:rPr>
              <a:t>CONCLUSION</a:t>
            </a:r>
            <a:endParaRPr lang="en-IN" sz="1800" dirty="0">
              <a:effectLst/>
              <a:latin typeface="Times New Roman" panose="02020603050405020304" pitchFamily="18" charset="0"/>
              <a:ea typeface="Times New Roman" panose="02020603050405020304" pitchFamily="18" charset="0"/>
            </a:endParaRPr>
          </a:p>
          <a:p>
            <a:pPr algn="just">
              <a:lnSpc>
                <a:spcPct val="200000"/>
              </a:lnSpc>
            </a:pPr>
            <a:r>
              <a:rPr lang="en-US" sz="1800" dirty="0">
                <a:effectLst/>
                <a:latin typeface="Times New Roman" panose="02020603050405020304" pitchFamily="18" charset="0"/>
                <a:ea typeface="Times New Roman" panose="02020603050405020304" pitchFamily="18" charset="0"/>
              </a:rPr>
              <a:t>This training and internship about python and lending platform software helped me to gain the ability to understand concepts technically as well as theoretically so that can be implemented on a real time project works. This six weeks gave me the confidence in the basics of computer language coding as to increase my skill set further and get ahead in the field. The faculty taught us the correct and right amount of information that helped a lot during project making and implementing </a:t>
            </a:r>
            <a:r>
              <a:rPr lang="en-US" sz="1800" dirty="0" err="1">
                <a:effectLst/>
                <a:latin typeface="Times New Roman" panose="02020603050405020304" pitchFamily="18" charset="0"/>
                <a:ea typeface="Times New Roman" panose="02020603050405020304" pitchFamily="18" charset="0"/>
              </a:rPr>
              <a:t>Saarathi</a:t>
            </a:r>
            <a:r>
              <a:rPr lang="en-US" sz="1800" dirty="0">
                <a:effectLst/>
                <a:latin typeface="Times New Roman" panose="02020603050405020304" pitchFamily="18" charset="0"/>
                <a:ea typeface="Times New Roman" panose="02020603050405020304" pitchFamily="18" charset="0"/>
              </a:rPr>
              <a:t> . The benefits are many like we got certified from the Company which add more value to our cv. It shows the strong background in the technical field. Overall, the experience was good and got a lot to know and learn.</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261014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1A3AD6-2A6B-5126-78F1-3D01850D4FF3}"/>
              </a:ext>
            </a:extLst>
          </p:cNvPr>
          <p:cNvSpPr txBox="1"/>
          <p:nvPr/>
        </p:nvSpPr>
        <p:spPr>
          <a:xfrm>
            <a:off x="2112886" y="2644170"/>
            <a:ext cx="9099611" cy="1569660"/>
          </a:xfrm>
          <a:prstGeom prst="rect">
            <a:avLst/>
          </a:prstGeom>
          <a:noFill/>
        </p:spPr>
        <p:txBody>
          <a:bodyPr wrap="square" rtlCol="0">
            <a:spAutoFit/>
          </a:bodyPr>
          <a:lstStyle/>
          <a:p>
            <a:r>
              <a:rPr lang="en-IN" sz="9600" dirty="0"/>
              <a:t>THANK YOU!!!</a:t>
            </a:r>
          </a:p>
        </p:txBody>
      </p:sp>
    </p:spTree>
    <p:extLst>
      <p:ext uri="{BB962C8B-B14F-4D97-AF65-F5344CB8AC3E}">
        <p14:creationId xmlns:p14="http://schemas.microsoft.com/office/powerpoint/2010/main" val="1812501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435CB-2925-17AD-9DBE-A77D14B5F5F4}"/>
              </a:ext>
            </a:extLst>
          </p:cNvPr>
          <p:cNvSpPr>
            <a:spLocks noGrp="1"/>
          </p:cNvSpPr>
          <p:nvPr>
            <p:ph type="ctrTitle"/>
          </p:nvPr>
        </p:nvSpPr>
        <p:spPr>
          <a:xfrm>
            <a:off x="0" y="-13073"/>
            <a:ext cx="12146453" cy="6856255"/>
          </a:xfrm>
        </p:spPr>
        <p:txBody>
          <a:bodyPr/>
          <a:lstStyle/>
          <a:p>
            <a:endParaRPr lang="en-IN" dirty="0"/>
          </a:p>
        </p:txBody>
      </p:sp>
      <p:pic>
        <p:nvPicPr>
          <p:cNvPr id="2050" name="Picture 2" descr="Decimal Technologies : India's Leading Banking Tech Partner - Decimal  Technologies">
            <a:extLst>
              <a:ext uri="{FF2B5EF4-FFF2-40B4-BE49-F238E27FC236}">
                <a16:creationId xmlns:a16="http://schemas.microsoft.com/office/drawing/2014/main" id="{78AF9138-9D34-8DBF-7BA5-0AC07F2FE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52" y="1265562"/>
            <a:ext cx="11514338" cy="46025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0D315A-B089-8080-EEEA-F5399246B9CB}"/>
              </a:ext>
            </a:extLst>
          </p:cNvPr>
          <p:cNvSpPr txBox="1"/>
          <p:nvPr/>
        </p:nvSpPr>
        <p:spPr>
          <a:xfrm>
            <a:off x="124287" y="186431"/>
            <a:ext cx="11896078" cy="6740307"/>
          </a:xfrm>
          <a:prstGeom prst="rect">
            <a:avLst/>
          </a:prstGeom>
          <a:noFill/>
        </p:spPr>
        <p:txBody>
          <a:bodyPr wrap="square" rtlCol="0">
            <a:spAutoFit/>
          </a:bodyPr>
          <a:lstStyle/>
          <a:p>
            <a:r>
              <a:rPr lang="en-US" sz="3600" b="1" u="sng" dirty="0">
                <a:solidFill>
                  <a:srgbClr val="333333"/>
                </a:solidFill>
                <a:effectLst/>
                <a:latin typeface="Helvetica" panose="020B0604020202020204" pitchFamily="34" charset="0"/>
                <a:ea typeface="Times New Roman" panose="02020603050405020304" pitchFamily="18" charset="0"/>
              </a:rPr>
              <a:t>Decimal Technologies Private Limited</a:t>
            </a:r>
            <a:r>
              <a:rPr lang="en-US" sz="3600" dirty="0">
                <a:solidFill>
                  <a:srgbClr val="333333"/>
                </a:solidFill>
                <a:effectLst/>
                <a:latin typeface="Helvetica" panose="020B0604020202020204" pitchFamily="34" charset="0"/>
                <a:ea typeface="Times New Roman" panose="02020603050405020304" pitchFamily="18" charset="0"/>
              </a:rPr>
              <a:t> is a Private incorporated on 03 November 2009 directed by Lalit Mehta and Arvind </a:t>
            </a:r>
            <a:r>
              <a:rPr lang="en-US" sz="3600" dirty="0" err="1">
                <a:solidFill>
                  <a:srgbClr val="333333"/>
                </a:solidFill>
                <a:effectLst/>
                <a:latin typeface="Helvetica" panose="020B0604020202020204" pitchFamily="34" charset="0"/>
                <a:ea typeface="Times New Roman" panose="02020603050405020304" pitchFamily="18" charset="0"/>
              </a:rPr>
              <a:t>Sanchayalal</a:t>
            </a:r>
            <a:r>
              <a:rPr lang="en-US" sz="3600" dirty="0">
                <a:solidFill>
                  <a:srgbClr val="333333"/>
                </a:solidFill>
                <a:effectLst/>
                <a:latin typeface="Helvetica" panose="020B0604020202020204" pitchFamily="34" charset="0"/>
                <a:ea typeface="Times New Roman" panose="02020603050405020304" pitchFamily="18" charset="0"/>
              </a:rPr>
              <a:t> </a:t>
            </a:r>
            <a:r>
              <a:rPr lang="en-US" sz="3600" dirty="0" err="1">
                <a:solidFill>
                  <a:srgbClr val="333333"/>
                </a:solidFill>
                <a:effectLst/>
                <a:latin typeface="Helvetica" panose="020B0604020202020204" pitchFamily="34" charset="0"/>
                <a:ea typeface="Times New Roman" panose="02020603050405020304" pitchFamily="18" charset="0"/>
              </a:rPr>
              <a:t>Nahata</a:t>
            </a:r>
            <a:r>
              <a:rPr lang="en-US" sz="3600" dirty="0">
                <a:solidFill>
                  <a:srgbClr val="333333"/>
                </a:solidFill>
                <a:effectLst/>
                <a:latin typeface="Helvetica" panose="020B0604020202020204" pitchFamily="34" charset="0"/>
                <a:ea typeface="Times New Roman" panose="02020603050405020304" pitchFamily="18" charset="0"/>
              </a:rPr>
              <a:t>, It is classified as Non-govt company and is registered at Registrar of Companies, Delhi. Its authorized share capital is Rs. 10,000,000 and its paid up capital is Rs. 5,400,000.  It is involved in Data processing. [This includes the processing or tabulation of all types of data. Provision of such services on (</a:t>
            </a:r>
            <a:r>
              <a:rPr lang="en-US" sz="3600" dirty="0" err="1">
                <a:solidFill>
                  <a:srgbClr val="333333"/>
                </a:solidFill>
                <a:effectLst/>
                <a:latin typeface="Helvetica" panose="020B0604020202020204" pitchFamily="34" charset="0"/>
                <a:ea typeface="Times New Roman" panose="02020603050405020304" pitchFamily="18" charset="0"/>
              </a:rPr>
              <a:t>i</a:t>
            </a:r>
            <a:r>
              <a:rPr lang="en-US" sz="3600" dirty="0">
                <a:solidFill>
                  <a:srgbClr val="333333"/>
                </a:solidFill>
                <a:effectLst/>
                <a:latin typeface="Helvetica" panose="020B0604020202020204" pitchFamily="34" charset="0"/>
                <a:ea typeface="Times New Roman" panose="02020603050405020304" pitchFamily="18" charset="0"/>
              </a:rPr>
              <a:t>) an hourly or time -share basis, and (ii) management or operation of data processing facilities of others on a time-sharing basis. </a:t>
            </a:r>
            <a:endParaRPr lang="en-IN" sz="3600" dirty="0">
              <a:effectLst/>
              <a:latin typeface="Times New Roman" panose="02020603050405020304" pitchFamily="18" charset="0"/>
              <a:ea typeface="Times New Roman" panose="02020603050405020304" pitchFamily="18" charset="0"/>
            </a:endParaRPr>
          </a:p>
          <a:p>
            <a:endParaRPr lang="en-IN" sz="3600" dirty="0"/>
          </a:p>
        </p:txBody>
      </p:sp>
    </p:spTree>
    <p:extLst>
      <p:ext uri="{BB962C8B-B14F-4D97-AF65-F5344CB8AC3E}">
        <p14:creationId xmlns:p14="http://schemas.microsoft.com/office/powerpoint/2010/main" val="976965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3990C7-35B6-E8CC-23FF-CBBF76F8B8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6847" y="115410"/>
            <a:ext cx="5359153" cy="6676007"/>
          </a:xfrm>
          <a:prstGeom prst="rect">
            <a:avLst/>
          </a:prstGeom>
          <a:noFill/>
          <a:ln>
            <a:noFill/>
          </a:ln>
        </p:spPr>
      </p:pic>
      <p:sp>
        <p:nvSpPr>
          <p:cNvPr id="3" name="TextBox 2">
            <a:extLst>
              <a:ext uri="{FF2B5EF4-FFF2-40B4-BE49-F238E27FC236}">
                <a16:creationId xmlns:a16="http://schemas.microsoft.com/office/drawing/2014/main" id="{33C917F6-B61A-D560-D577-E094C75FF491}"/>
              </a:ext>
            </a:extLst>
          </p:cNvPr>
          <p:cNvSpPr txBox="1"/>
          <p:nvPr/>
        </p:nvSpPr>
        <p:spPr>
          <a:xfrm>
            <a:off x="6374167" y="3666478"/>
            <a:ext cx="4651899" cy="369332"/>
          </a:xfrm>
          <a:prstGeom prst="rect">
            <a:avLst/>
          </a:prstGeom>
          <a:noFill/>
        </p:spPr>
        <p:txBody>
          <a:bodyPr wrap="square" rtlCol="0">
            <a:spAutoFit/>
          </a:bodyPr>
          <a:lstStyle/>
          <a:p>
            <a:r>
              <a:rPr lang="en-IN" dirty="0"/>
              <a:t>Internship Completion Certificate.</a:t>
            </a:r>
          </a:p>
        </p:txBody>
      </p:sp>
    </p:spTree>
    <p:extLst>
      <p:ext uri="{BB962C8B-B14F-4D97-AF65-F5344CB8AC3E}">
        <p14:creationId xmlns:p14="http://schemas.microsoft.com/office/powerpoint/2010/main" val="3908812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EC4FD-F011-EC3F-8A8D-4B44D55151EC}"/>
              </a:ext>
            </a:extLst>
          </p:cNvPr>
          <p:cNvSpPr>
            <a:spLocks noGrp="1"/>
          </p:cNvSpPr>
          <p:nvPr>
            <p:ph type="title"/>
          </p:nvPr>
        </p:nvSpPr>
        <p:spPr>
          <a:xfrm>
            <a:off x="861789" y="335129"/>
            <a:ext cx="4494998" cy="1134640"/>
          </a:xfrm>
        </p:spPr>
        <p:txBody>
          <a:bodyPr/>
          <a:lstStyle/>
          <a:p>
            <a:r>
              <a:rPr lang="en-IN" sz="4000" dirty="0"/>
              <a:t>Overview</a:t>
            </a:r>
          </a:p>
        </p:txBody>
      </p:sp>
      <p:pic>
        <p:nvPicPr>
          <p:cNvPr id="7" name="Picture Placeholder 6">
            <a:extLst>
              <a:ext uri="{FF2B5EF4-FFF2-40B4-BE49-F238E27FC236}">
                <a16:creationId xmlns:a16="http://schemas.microsoft.com/office/drawing/2014/main" id="{7AF035D2-2A46-B8D8-A1BF-5F53BF34DFB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1399" r="21399"/>
          <a:stretch>
            <a:fillRect/>
          </a:stretch>
        </p:blipFill>
        <p:spPr>
          <a:xfrm>
            <a:off x="6096000" y="0"/>
            <a:ext cx="6096000" cy="6858000"/>
          </a:xfrm>
        </p:spPr>
      </p:pic>
      <p:sp>
        <p:nvSpPr>
          <p:cNvPr id="4" name="Text Placeholder 3">
            <a:extLst>
              <a:ext uri="{FF2B5EF4-FFF2-40B4-BE49-F238E27FC236}">
                <a16:creationId xmlns:a16="http://schemas.microsoft.com/office/drawing/2014/main" id="{21B3546D-AF78-9C2E-B455-777AFBD5F940}"/>
              </a:ext>
            </a:extLst>
          </p:cNvPr>
          <p:cNvSpPr>
            <a:spLocks noGrp="1"/>
          </p:cNvSpPr>
          <p:nvPr>
            <p:ph type="body" sz="half" idx="2"/>
          </p:nvPr>
        </p:nvSpPr>
        <p:spPr>
          <a:xfrm>
            <a:off x="721195" y="1818772"/>
            <a:ext cx="4776186" cy="4946013"/>
          </a:xfrm>
        </p:spPr>
        <p:txBody>
          <a:bodyPr>
            <a:noAutofit/>
          </a:bodyPr>
          <a:lstStyle/>
          <a:p>
            <a:r>
              <a:rPr lang="en-US" sz="1400" b="1" dirty="0">
                <a:solidFill>
                  <a:schemeClr val="tx1"/>
                </a:solidFill>
                <a:effectLst/>
                <a:latin typeface="Times New Roman" panose="02020603050405020304" pitchFamily="18" charset="0"/>
                <a:ea typeface="Times New Roman" panose="02020603050405020304" pitchFamily="18" charset="0"/>
              </a:rPr>
              <a:t>The summer internship was carried out in the Head Office of DECIMAL Technologies Pvt. Ltd. Located in Urban Square - sector 67, Gurugram Haryana. The major goal of the internship was to familiarize interns with the concept of python along with web development. It also focused on making them familiar with their Companies resource like :- SAARATHI – A digital Lending Platform.</a:t>
            </a:r>
          </a:p>
          <a:p>
            <a:pPr algn="just"/>
            <a:r>
              <a:rPr lang="en-US" sz="1400" b="1" dirty="0">
                <a:solidFill>
                  <a:schemeClr val="tx1"/>
                </a:solidFill>
                <a:effectLst/>
                <a:latin typeface="Times New Roman" panose="02020603050405020304" pitchFamily="18" charset="0"/>
                <a:ea typeface="Times New Roman" panose="02020603050405020304" pitchFamily="18" charset="0"/>
              </a:rPr>
              <a:t>The internship was held for 7 weeks. The first 3-4 weeks were covered with training in which we learned concepts of </a:t>
            </a:r>
            <a:endParaRPr lang="en-IN" sz="1400" b="1" dirty="0">
              <a:solidFill>
                <a:schemeClr val="tx1"/>
              </a:solidFill>
              <a:effectLst/>
              <a:latin typeface="Times New Roman" panose="02020603050405020304" pitchFamily="18" charset="0"/>
              <a:ea typeface="Times New Roman" panose="02020603050405020304" pitchFamily="18" charset="0"/>
            </a:endParaRPr>
          </a:p>
          <a:p>
            <a:r>
              <a:rPr lang="en-US" sz="1400" b="1" dirty="0">
                <a:solidFill>
                  <a:schemeClr val="tx1"/>
                </a:solidFill>
                <a:effectLst/>
                <a:latin typeface="Times New Roman" panose="02020603050405020304" pitchFamily="18" charset="0"/>
                <a:ea typeface="Times New Roman" panose="02020603050405020304" pitchFamily="18" charset="0"/>
              </a:rPr>
              <a:t>python-machine learning along with web development. On that, we were asked to make a project on making a website that was held in a group of 6.</a:t>
            </a:r>
          </a:p>
          <a:p>
            <a:pPr algn="just"/>
            <a:r>
              <a:rPr lang="en-US" sz="1400" b="1" dirty="0">
                <a:solidFill>
                  <a:schemeClr val="tx1"/>
                </a:solidFill>
                <a:effectLst/>
                <a:latin typeface="Times New Roman" panose="02020603050405020304" pitchFamily="18" charset="0"/>
                <a:ea typeface="Times New Roman" panose="02020603050405020304" pitchFamily="18" charset="0"/>
              </a:rPr>
              <a:t>The internship was held for 7 weeks. The first 3-4 weeks were covered with training in which we learned concepts of </a:t>
            </a:r>
            <a:endParaRPr lang="en-IN" sz="1400" b="1" dirty="0">
              <a:solidFill>
                <a:schemeClr val="tx1"/>
              </a:solidFill>
              <a:effectLst/>
              <a:latin typeface="Times New Roman" panose="02020603050405020304" pitchFamily="18" charset="0"/>
              <a:ea typeface="Times New Roman" panose="02020603050405020304" pitchFamily="18" charset="0"/>
            </a:endParaRPr>
          </a:p>
          <a:p>
            <a:r>
              <a:rPr lang="en-US" sz="1400" b="1" dirty="0">
                <a:solidFill>
                  <a:schemeClr val="tx1"/>
                </a:solidFill>
                <a:effectLst/>
                <a:latin typeface="Times New Roman" panose="02020603050405020304" pitchFamily="18" charset="0"/>
                <a:ea typeface="Times New Roman" panose="02020603050405020304" pitchFamily="18" charset="0"/>
              </a:rPr>
              <a:t>python-machine learning along with web development. On that, we were asked to make a project on making a website that was held in a group of 6.</a:t>
            </a:r>
            <a:endParaRPr lang="en-IN" sz="1400" b="1" dirty="0">
              <a:solidFill>
                <a:schemeClr val="tx1"/>
              </a:solidFill>
            </a:endParaRPr>
          </a:p>
        </p:txBody>
      </p:sp>
    </p:spTree>
    <p:extLst>
      <p:ext uri="{BB962C8B-B14F-4D97-AF65-F5344CB8AC3E}">
        <p14:creationId xmlns:p14="http://schemas.microsoft.com/office/powerpoint/2010/main" val="2058740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7A0FE-1471-8C40-6872-BC9B6E7E1C94}"/>
              </a:ext>
            </a:extLst>
          </p:cNvPr>
          <p:cNvSpPr>
            <a:spLocks noGrp="1"/>
          </p:cNvSpPr>
          <p:nvPr>
            <p:ph type="title"/>
          </p:nvPr>
        </p:nvSpPr>
        <p:spPr>
          <a:xfrm>
            <a:off x="844034" y="352884"/>
            <a:ext cx="4494998" cy="1134640"/>
          </a:xfrm>
        </p:spPr>
        <p:txBody>
          <a:bodyPr/>
          <a:lstStyle/>
          <a:p>
            <a:r>
              <a:rPr lang="en-IN" dirty="0"/>
              <a:t>Training and </a:t>
            </a:r>
            <a:r>
              <a:rPr lang="en-IN" dirty="0" err="1"/>
              <a:t>INternship</a:t>
            </a:r>
            <a:endParaRPr lang="en-IN" dirty="0"/>
          </a:p>
        </p:txBody>
      </p:sp>
      <p:pic>
        <p:nvPicPr>
          <p:cNvPr id="6" name="Picture Placeholder 5">
            <a:extLst>
              <a:ext uri="{FF2B5EF4-FFF2-40B4-BE49-F238E27FC236}">
                <a16:creationId xmlns:a16="http://schemas.microsoft.com/office/drawing/2014/main" id="{60E85F34-D125-B058-F73A-ADA87B4B480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0393" r="20393"/>
          <a:stretch>
            <a:fillRect/>
          </a:stretch>
        </p:blipFill>
        <p:spPr>
          <a:xfrm>
            <a:off x="6096000" y="0"/>
            <a:ext cx="6096000" cy="6858000"/>
          </a:xfrm>
        </p:spPr>
      </p:pic>
      <p:sp>
        <p:nvSpPr>
          <p:cNvPr id="4" name="Text Placeholder 3">
            <a:extLst>
              <a:ext uri="{FF2B5EF4-FFF2-40B4-BE49-F238E27FC236}">
                <a16:creationId xmlns:a16="http://schemas.microsoft.com/office/drawing/2014/main" id="{DB83D226-5963-886F-84BD-D885CAFD6BD1}"/>
              </a:ext>
            </a:extLst>
          </p:cNvPr>
          <p:cNvSpPr>
            <a:spLocks noGrp="1"/>
          </p:cNvSpPr>
          <p:nvPr>
            <p:ph type="body" sz="half" idx="2"/>
          </p:nvPr>
        </p:nvSpPr>
        <p:spPr>
          <a:xfrm>
            <a:off x="844033" y="1597982"/>
            <a:ext cx="4926451" cy="4145974"/>
          </a:xfrm>
        </p:spPr>
        <p:txBody>
          <a:bodyPr>
            <a:normAutofit fontScale="92500"/>
          </a:bodyPr>
          <a:lstStyle/>
          <a:p>
            <a:endParaRPr lang="en-US" sz="1800" b="1" dirty="0">
              <a:solidFill>
                <a:schemeClr val="tx1"/>
              </a:solidFill>
              <a:effectLst/>
              <a:latin typeface="Times New Roman" panose="02020603050405020304" pitchFamily="18" charset="0"/>
              <a:ea typeface="Times New Roman" panose="02020603050405020304" pitchFamily="18" charset="0"/>
            </a:endParaRPr>
          </a:p>
          <a:p>
            <a:r>
              <a:rPr lang="en-US" sz="1800" b="1" dirty="0">
                <a:solidFill>
                  <a:schemeClr val="tx1"/>
                </a:solidFill>
                <a:effectLst/>
                <a:latin typeface="Times New Roman" panose="02020603050405020304" pitchFamily="18" charset="0"/>
                <a:ea typeface="Times New Roman" panose="02020603050405020304" pitchFamily="18" charset="0"/>
              </a:rPr>
              <a:t>The internship began on 06</a:t>
            </a:r>
            <a:r>
              <a:rPr lang="en-US" sz="1800" b="1" baseline="30000" dirty="0">
                <a:solidFill>
                  <a:schemeClr val="tx1"/>
                </a:solidFill>
                <a:effectLst/>
                <a:latin typeface="Times New Roman" panose="02020603050405020304" pitchFamily="18" charset="0"/>
                <a:ea typeface="Times New Roman" panose="02020603050405020304" pitchFamily="18" charset="0"/>
              </a:rPr>
              <a:t>th</a:t>
            </a:r>
            <a:r>
              <a:rPr lang="en-US" sz="1800" b="1" dirty="0">
                <a:solidFill>
                  <a:schemeClr val="tx1"/>
                </a:solidFill>
                <a:effectLst/>
                <a:latin typeface="Times New Roman" panose="02020603050405020304" pitchFamily="18" charset="0"/>
                <a:ea typeface="Times New Roman" panose="02020603050405020304" pitchFamily="18" charset="0"/>
              </a:rPr>
              <a:t> June, we were given a small orientation about decimal technologies and then we coordinated with the other interns their and our seniors. After that, our training started from the very first date that was held for 3 weeks approx. In training we were taught or can say gone through with the concepts of python and web dev. the main focus was on concepts of machine leaning integrated with web development. Some things that were taught are as follows Exploratory Data Analysis(EDA) , basic python like importing and visualization of different aspects along with machine learning concepts that were to be involved in project.</a:t>
            </a:r>
            <a:endParaRPr lang="en-IN" sz="1800" b="1" dirty="0">
              <a:solidFill>
                <a:schemeClr val="tx1"/>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756228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9AF600F-1571-6025-204A-647899CE7B4A}"/>
              </a:ext>
            </a:extLst>
          </p:cNvPr>
          <p:cNvPicPr>
            <a:picLocks noChangeAspect="1"/>
          </p:cNvPicPr>
          <p:nvPr/>
        </p:nvPicPr>
        <p:blipFill>
          <a:blip r:embed="rId2"/>
          <a:stretch>
            <a:fillRect/>
          </a:stretch>
        </p:blipFill>
        <p:spPr>
          <a:xfrm>
            <a:off x="0" y="0"/>
            <a:ext cx="5850384" cy="3559946"/>
          </a:xfrm>
          <a:prstGeom prst="rect">
            <a:avLst/>
          </a:prstGeom>
        </p:spPr>
      </p:pic>
      <p:pic>
        <p:nvPicPr>
          <p:cNvPr id="12" name="Picture 11">
            <a:extLst>
              <a:ext uri="{FF2B5EF4-FFF2-40B4-BE49-F238E27FC236}">
                <a16:creationId xmlns:a16="http://schemas.microsoft.com/office/drawing/2014/main" id="{29E784DF-FCF9-024A-0606-9795FDBABBCE}"/>
              </a:ext>
            </a:extLst>
          </p:cNvPr>
          <p:cNvPicPr>
            <a:picLocks noChangeAspect="1"/>
          </p:cNvPicPr>
          <p:nvPr/>
        </p:nvPicPr>
        <p:blipFill>
          <a:blip r:embed="rId3"/>
          <a:stretch>
            <a:fillRect/>
          </a:stretch>
        </p:blipFill>
        <p:spPr>
          <a:xfrm>
            <a:off x="5637321" y="3298054"/>
            <a:ext cx="6554680" cy="3559946"/>
          </a:xfrm>
          <a:prstGeom prst="rect">
            <a:avLst/>
          </a:prstGeom>
        </p:spPr>
      </p:pic>
      <p:sp>
        <p:nvSpPr>
          <p:cNvPr id="13" name="TextBox 12">
            <a:extLst>
              <a:ext uri="{FF2B5EF4-FFF2-40B4-BE49-F238E27FC236}">
                <a16:creationId xmlns:a16="http://schemas.microsoft.com/office/drawing/2014/main" id="{795CFBC9-2074-9BA2-E0EC-C3BEE28E0728}"/>
              </a:ext>
            </a:extLst>
          </p:cNvPr>
          <p:cNvSpPr txBox="1"/>
          <p:nvPr/>
        </p:nvSpPr>
        <p:spPr>
          <a:xfrm>
            <a:off x="523783" y="4412202"/>
            <a:ext cx="4465467" cy="769441"/>
          </a:xfrm>
          <a:prstGeom prst="rect">
            <a:avLst/>
          </a:prstGeom>
          <a:noFill/>
        </p:spPr>
        <p:txBody>
          <a:bodyPr wrap="square" rtlCol="0">
            <a:spAutoFit/>
          </a:bodyPr>
          <a:lstStyle/>
          <a:p>
            <a:r>
              <a:rPr lang="en-IN" sz="4400" b="1" dirty="0">
                <a:latin typeface="Arial Black" panose="020B0A04020102020204" pitchFamily="34" charset="0"/>
              </a:rPr>
              <a:t>HOME PAGE </a:t>
            </a:r>
          </a:p>
        </p:txBody>
      </p:sp>
      <p:sp>
        <p:nvSpPr>
          <p:cNvPr id="14" name="TextBox 13">
            <a:extLst>
              <a:ext uri="{FF2B5EF4-FFF2-40B4-BE49-F238E27FC236}">
                <a16:creationId xmlns:a16="http://schemas.microsoft.com/office/drawing/2014/main" id="{61B59EA3-E3FC-CB41-B983-89E76FE7BDB7}"/>
              </a:ext>
            </a:extLst>
          </p:cNvPr>
          <p:cNvSpPr txBox="1"/>
          <p:nvPr/>
        </p:nvSpPr>
        <p:spPr>
          <a:xfrm>
            <a:off x="7066625" y="879586"/>
            <a:ext cx="3737499" cy="769441"/>
          </a:xfrm>
          <a:prstGeom prst="rect">
            <a:avLst/>
          </a:prstGeom>
          <a:noFill/>
        </p:spPr>
        <p:txBody>
          <a:bodyPr wrap="square" rtlCol="0">
            <a:spAutoFit/>
          </a:bodyPr>
          <a:lstStyle/>
          <a:p>
            <a:r>
              <a:rPr lang="en-IN" sz="4400" b="1" dirty="0"/>
              <a:t>OUTPUTS -</a:t>
            </a:r>
          </a:p>
        </p:txBody>
      </p:sp>
    </p:spTree>
    <p:extLst>
      <p:ext uri="{BB962C8B-B14F-4D97-AF65-F5344CB8AC3E}">
        <p14:creationId xmlns:p14="http://schemas.microsoft.com/office/powerpoint/2010/main" val="2649254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566510-83F7-EDFB-EE54-D31C1B5355D0}"/>
              </a:ext>
            </a:extLst>
          </p:cNvPr>
          <p:cNvPicPr>
            <a:picLocks noChangeAspect="1"/>
          </p:cNvPicPr>
          <p:nvPr/>
        </p:nvPicPr>
        <p:blipFill>
          <a:blip r:embed="rId2"/>
          <a:stretch>
            <a:fillRect/>
          </a:stretch>
        </p:blipFill>
        <p:spPr>
          <a:xfrm>
            <a:off x="0" y="33942"/>
            <a:ext cx="4016315" cy="3570392"/>
          </a:xfrm>
          <a:prstGeom prst="rect">
            <a:avLst/>
          </a:prstGeom>
        </p:spPr>
      </p:pic>
      <p:pic>
        <p:nvPicPr>
          <p:cNvPr id="3" name="Picture 2">
            <a:extLst>
              <a:ext uri="{FF2B5EF4-FFF2-40B4-BE49-F238E27FC236}">
                <a16:creationId xmlns:a16="http://schemas.microsoft.com/office/drawing/2014/main" id="{359CCF0E-D3B7-A3B1-120E-2477E1354451}"/>
              </a:ext>
            </a:extLst>
          </p:cNvPr>
          <p:cNvPicPr>
            <a:picLocks noChangeAspect="1"/>
          </p:cNvPicPr>
          <p:nvPr/>
        </p:nvPicPr>
        <p:blipFill>
          <a:blip r:embed="rId3"/>
          <a:stretch>
            <a:fillRect/>
          </a:stretch>
        </p:blipFill>
        <p:spPr>
          <a:xfrm>
            <a:off x="4016316" y="33942"/>
            <a:ext cx="3787156" cy="3570391"/>
          </a:xfrm>
          <a:prstGeom prst="rect">
            <a:avLst/>
          </a:prstGeom>
        </p:spPr>
      </p:pic>
      <p:pic>
        <p:nvPicPr>
          <p:cNvPr id="4" name="Picture 3">
            <a:extLst>
              <a:ext uri="{FF2B5EF4-FFF2-40B4-BE49-F238E27FC236}">
                <a16:creationId xmlns:a16="http://schemas.microsoft.com/office/drawing/2014/main" id="{CA0D312C-5F11-5322-FB09-9FBA164E54E9}"/>
              </a:ext>
            </a:extLst>
          </p:cNvPr>
          <p:cNvPicPr>
            <a:picLocks noChangeAspect="1"/>
          </p:cNvPicPr>
          <p:nvPr/>
        </p:nvPicPr>
        <p:blipFill>
          <a:blip r:embed="rId4"/>
          <a:stretch>
            <a:fillRect/>
          </a:stretch>
        </p:blipFill>
        <p:spPr>
          <a:xfrm>
            <a:off x="7803473" y="33942"/>
            <a:ext cx="4388528" cy="3570390"/>
          </a:xfrm>
          <a:prstGeom prst="rect">
            <a:avLst/>
          </a:prstGeom>
        </p:spPr>
      </p:pic>
      <p:pic>
        <p:nvPicPr>
          <p:cNvPr id="6" name="Picture 5">
            <a:extLst>
              <a:ext uri="{FF2B5EF4-FFF2-40B4-BE49-F238E27FC236}">
                <a16:creationId xmlns:a16="http://schemas.microsoft.com/office/drawing/2014/main" id="{B6A8BF6D-23D3-26FD-6F77-09670FEF6FF9}"/>
              </a:ext>
            </a:extLst>
          </p:cNvPr>
          <p:cNvPicPr>
            <a:picLocks noChangeAspect="1"/>
          </p:cNvPicPr>
          <p:nvPr/>
        </p:nvPicPr>
        <p:blipFill>
          <a:blip r:embed="rId5"/>
          <a:stretch>
            <a:fillRect/>
          </a:stretch>
        </p:blipFill>
        <p:spPr>
          <a:xfrm>
            <a:off x="166246" y="3604333"/>
            <a:ext cx="3850069" cy="3253668"/>
          </a:xfrm>
          <a:prstGeom prst="rect">
            <a:avLst/>
          </a:prstGeom>
        </p:spPr>
      </p:pic>
      <p:pic>
        <p:nvPicPr>
          <p:cNvPr id="8" name="Picture 7">
            <a:extLst>
              <a:ext uri="{FF2B5EF4-FFF2-40B4-BE49-F238E27FC236}">
                <a16:creationId xmlns:a16="http://schemas.microsoft.com/office/drawing/2014/main" id="{9BF3775F-6E7F-BCC3-9AF0-33461BDAA7F5}"/>
              </a:ext>
            </a:extLst>
          </p:cNvPr>
          <p:cNvPicPr>
            <a:picLocks noChangeAspect="1"/>
          </p:cNvPicPr>
          <p:nvPr/>
        </p:nvPicPr>
        <p:blipFill>
          <a:blip r:embed="rId6"/>
          <a:stretch>
            <a:fillRect/>
          </a:stretch>
        </p:blipFill>
        <p:spPr>
          <a:xfrm>
            <a:off x="4016315" y="3641714"/>
            <a:ext cx="3787156" cy="3216286"/>
          </a:xfrm>
          <a:prstGeom prst="rect">
            <a:avLst/>
          </a:prstGeom>
        </p:spPr>
      </p:pic>
      <p:pic>
        <p:nvPicPr>
          <p:cNvPr id="10" name="Picture 9">
            <a:extLst>
              <a:ext uri="{FF2B5EF4-FFF2-40B4-BE49-F238E27FC236}">
                <a16:creationId xmlns:a16="http://schemas.microsoft.com/office/drawing/2014/main" id="{FE650A2B-9D16-46E4-12EE-D0C66885EFFD}"/>
              </a:ext>
            </a:extLst>
          </p:cNvPr>
          <p:cNvPicPr>
            <a:picLocks noChangeAspect="1"/>
          </p:cNvPicPr>
          <p:nvPr/>
        </p:nvPicPr>
        <p:blipFill>
          <a:blip r:embed="rId7"/>
          <a:stretch>
            <a:fillRect/>
          </a:stretch>
        </p:blipFill>
        <p:spPr>
          <a:xfrm>
            <a:off x="7886256" y="3728620"/>
            <a:ext cx="4305743" cy="2991775"/>
          </a:xfrm>
          <a:prstGeom prst="rect">
            <a:avLst/>
          </a:prstGeom>
        </p:spPr>
      </p:pic>
    </p:spTree>
    <p:extLst>
      <p:ext uri="{BB962C8B-B14F-4D97-AF65-F5344CB8AC3E}">
        <p14:creationId xmlns:p14="http://schemas.microsoft.com/office/powerpoint/2010/main" val="3302360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80F8-FFBE-ECE3-23B1-667E741FA94D}"/>
              </a:ext>
            </a:extLst>
          </p:cNvPr>
          <p:cNvSpPr>
            <a:spLocks noGrp="1"/>
          </p:cNvSpPr>
          <p:nvPr>
            <p:ph type="title"/>
          </p:nvPr>
        </p:nvSpPr>
        <p:spPr>
          <a:xfrm>
            <a:off x="969265" y="1"/>
            <a:ext cx="3709267" cy="804672"/>
          </a:xfrm>
        </p:spPr>
        <p:txBody>
          <a:bodyPr/>
          <a:lstStyle/>
          <a:p>
            <a:r>
              <a:rPr lang="en-IN" dirty="0"/>
              <a:t>Methodology </a:t>
            </a:r>
          </a:p>
        </p:txBody>
      </p:sp>
      <p:sp>
        <p:nvSpPr>
          <p:cNvPr id="3" name="Content Placeholder 2">
            <a:extLst>
              <a:ext uri="{FF2B5EF4-FFF2-40B4-BE49-F238E27FC236}">
                <a16:creationId xmlns:a16="http://schemas.microsoft.com/office/drawing/2014/main" id="{8A9D67E6-D570-BA7F-DBF4-741B0FFE2BA0}"/>
              </a:ext>
            </a:extLst>
          </p:cNvPr>
          <p:cNvSpPr>
            <a:spLocks noGrp="1"/>
          </p:cNvSpPr>
          <p:nvPr>
            <p:ph idx="1"/>
          </p:nvPr>
        </p:nvSpPr>
        <p:spPr>
          <a:xfrm>
            <a:off x="5927324" y="822428"/>
            <a:ext cx="6096000" cy="6858000"/>
          </a:xfrm>
        </p:spPr>
        <p:txBody>
          <a:bodyPr>
            <a:normAutofit/>
          </a:bodyPr>
          <a:lstStyle/>
          <a:p>
            <a:pPr algn="just">
              <a:lnSpc>
                <a:spcPct val="200000"/>
              </a:lnSpc>
            </a:pPr>
            <a:r>
              <a:rPr lang="en-US" sz="1600" dirty="0">
                <a:effectLst/>
                <a:latin typeface="Times New Roman" panose="02020603050405020304" pitchFamily="18" charset="0"/>
                <a:ea typeface="Times New Roman" panose="02020603050405020304" pitchFamily="18" charset="0"/>
              </a:rPr>
              <a:t>This technique was used for generating the all designed things for all sharks like their revenue generated and involved , their investment amount, investment equity, the most liked company or ideas my sharks , also in which companies they have invested in. Here, we are talking about six sharks that are </a:t>
            </a:r>
            <a:r>
              <a:rPr lang="en-US" sz="1600" dirty="0" err="1">
                <a:effectLst/>
                <a:latin typeface="Times New Roman" panose="02020603050405020304" pitchFamily="18" charset="0"/>
                <a:ea typeface="Times New Roman" panose="02020603050405020304" pitchFamily="18" charset="0"/>
              </a:rPr>
              <a:t>Ashneer</a:t>
            </a:r>
            <a:r>
              <a:rPr lang="en-US" sz="1600" dirty="0">
                <a:effectLst/>
                <a:latin typeface="Times New Roman" panose="02020603050405020304" pitchFamily="18" charset="0"/>
                <a:ea typeface="Times New Roman" panose="02020603050405020304" pitchFamily="18" charset="0"/>
              </a:rPr>
              <a:t> Grover, </a:t>
            </a:r>
            <a:r>
              <a:rPr lang="en-US" sz="1600" dirty="0" err="1">
                <a:effectLst/>
                <a:latin typeface="Times New Roman" panose="02020603050405020304" pitchFamily="18" charset="0"/>
                <a:ea typeface="Times New Roman" panose="02020603050405020304" pitchFamily="18" charset="0"/>
              </a:rPr>
              <a:t>Peyush</a:t>
            </a:r>
            <a:r>
              <a:rPr lang="en-US" sz="1600" dirty="0">
                <a:effectLst/>
                <a:latin typeface="Times New Roman" panose="02020603050405020304" pitchFamily="18" charset="0"/>
                <a:ea typeface="Times New Roman" panose="02020603050405020304" pitchFamily="18" charset="0"/>
              </a:rPr>
              <a:t> Bansal, Anupam Mittal, Aman Gupta, Namita </a:t>
            </a:r>
            <a:r>
              <a:rPr lang="en-US" sz="1600" dirty="0" err="1">
                <a:effectLst/>
                <a:latin typeface="Times New Roman" panose="02020603050405020304" pitchFamily="18" charset="0"/>
                <a:ea typeface="Times New Roman" panose="02020603050405020304" pitchFamily="18" charset="0"/>
              </a:rPr>
              <a:t>Thappar</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Vineeta</a:t>
            </a:r>
            <a:r>
              <a:rPr lang="en-US" sz="1600" dirty="0">
                <a:effectLst/>
                <a:latin typeface="Times New Roman" panose="02020603050405020304" pitchFamily="18" charset="0"/>
                <a:ea typeface="Times New Roman" panose="02020603050405020304" pitchFamily="18" charset="0"/>
              </a:rPr>
              <a:t> Singh. </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In the next step we created the individual shark portfolio for the format in csv like the following- the basic idea behind creating the portfolio is the statistical showing of each shark total investment, equity investment, debt/loan amount etc. To work on this we firstly import pickle lib and our dataset. Here we used Exploratory Data Analysis(EDA) </a:t>
            </a:r>
            <a:r>
              <a:rPr lang="en-US" sz="1600" dirty="0" err="1">
                <a:effectLst/>
                <a:latin typeface="Times New Roman" panose="02020603050405020304" pitchFamily="18" charset="0"/>
                <a:ea typeface="Times New Roman" panose="02020603050405020304" pitchFamily="18" charset="0"/>
              </a:rPr>
              <a:t>methodlogy</a:t>
            </a:r>
            <a:r>
              <a:rPr lang="en-US" sz="1600" dirty="0">
                <a:effectLst/>
                <a:latin typeface="Times New Roman" panose="02020603050405020304" pitchFamily="18" charset="0"/>
                <a:ea typeface="Times New Roman" panose="02020603050405020304" pitchFamily="18" charset="0"/>
              </a:rPr>
              <a:t> that </a:t>
            </a:r>
            <a:r>
              <a:rPr lang="en-US" sz="1600" b="1" spc="10" dirty="0">
                <a:solidFill>
                  <a:srgbClr val="273239"/>
                </a:solidFill>
                <a:effectLst/>
                <a:latin typeface="Arial" panose="020B0604020202020204" pitchFamily="34" charset="0"/>
                <a:ea typeface="Times New Roman" panose="02020603050405020304" pitchFamily="18" charset="0"/>
              </a:rPr>
              <a:t> </a:t>
            </a:r>
            <a:r>
              <a:rPr lang="en-US" sz="1600" spc="10" dirty="0">
                <a:solidFill>
                  <a:srgbClr val="273239"/>
                </a:solidFill>
                <a:effectLst/>
                <a:latin typeface="Arial" panose="020B0604020202020204" pitchFamily="34" charset="0"/>
                <a:ea typeface="Times New Roman" panose="02020603050405020304" pitchFamily="18" charset="0"/>
              </a:rPr>
              <a:t>is an approach to analyze the data using visual techniques. It is used to discover trends, patterns, or to check assumptions with the help of statistical summary and graphical representations. </a:t>
            </a:r>
            <a:endParaRPr lang="en-IN" sz="1600" dirty="0"/>
          </a:p>
        </p:txBody>
      </p:sp>
      <p:sp>
        <p:nvSpPr>
          <p:cNvPr id="4" name="Text Placeholder 3">
            <a:extLst>
              <a:ext uri="{FF2B5EF4-FFF2-40B4-BE49-F238E27FC236}">
                <a16:creationId xmlns:a16="http://schemas.microsoft.com/office/drawing/2014/main" id="{A08337E5-C400-470A-10AD-13525AD2F1B5}"/>
              </a:ext>
            </a:extLst>
          </p:cNvPr>
          <p:cNvSpPr>
            <a:spLocks noGrp="1"/>
          </p:cNvSpPr>
          <p:nvPr>
            <p:ph type="body" sz="half" idx="2"/>
          </p:nvPr>
        </p:nvSpPr>
        <p:spPr>
          <a:xfrm>
            <a:off x="168676" y="967665"/>
            <a:ext cx="5859262" cy="5890333"/>
          </a:xfrm>
        </p:spPr>
        <p:txBody>
          <a:bodyPr>
            <a:noAutofit/>
          </a:bodyPr>
          <a:lstStyle/>
          <a:p>
            <a:pPr algn="just">
              <a:lnSpc>
                <a:spcPct val="200000"/>
              </a:lnSpc>
            </a:pPr>
            <a:r>
              <a:rPr lang="en-US" sz="1200" dirty="0">
                <a:effectLst/>
                <a:latin typeface="Arial Black" panose="020B0A04020102020204" pitchFamily="34" charset="0"/>
                <a:ea typeface="Times New Roman" panose="02020603050405020304" pitchFamily="18" charset="0"/>
              </a:rPr>
              <a:t>Starting with creating the index page we use web development concepts to create a home page that acts as a introductory page to our project it shows a basic intro along with description about each shark of their background, their work, total investments made , total equity loan. In this we have created 6 different logs for each shark and then combined them all together. This involved basic web development and most importantly CSS required for </a:t>
            </a:r>
            <a:r>
              <a:rPr lang="en-US" sz="1200" dirty="0">
                <a:solidFill>
                  <a:srgbClr val="202124"/>
                </a:solidFill>
                <a:effectLst/>
                <a:latin typeface="Arial Black" panose="020B0A04020102020204" pitchFamily="34" charset="0"/>
                <a:ea typeface="Times New Roman" panose="02020603050405020304" pitchFamily="18" charset="0"/>
              </a:rPr>
              <a:t>styling and layout of web page.</a:t>
            </a:r>
          </a:p>
          <a:p>
            <a:pPr algn="just"/>
            <a:endParaRPr lang="en-US" sz="1200" dirty="0">
              <a:effectLst/>
              <a:latin typeface="Arial Black" panose="020B0A04020102020204" pitchFamily="34" charset="0"/>
              <a:ea typeface="Times New Roman" panose="02020603050405020304" pitchFamily="18" charset="0"/>
            </a:endParaRPr>
          </a:p>
          <a:p>
            <a:pPr algn="just"/>
            <a:r>
              <a:rPr lang="en-US" sz="1400" b="1" dirty="0">
                <a:effectLst/>
                <a:latin typeface="Arial Black" panose="020B0A04020102020204" pitchFamily="34" charset="0"/>
                <a:ea typeface="Times New Roman" panose="02020603050405020304" pitchFamily="18" charset="0"/>
              </a:rPr>
              <a:t>Now with the machine learning part firstly we import libraries that are important for our project execution such as pandas, </a:t>
            </a:r>
            <a:r>
              <a:rPr lang="en-US" sz="1400" b="1" dirty="0" err="1">
                <a:effectLst/>
                <a:latin typeface="Arial Black" panose="020B0A04020102020204" pitchFamily="34" charset="0"/>
                <a:ea typeface="Times New Roman" panose="02020603050405020304" pitchFamily="18" charset="0"/>
              </a:rPr>
              <a:t>matplotlib.pyplot</a:t>
            </a:r>
            <a:r>
              <a:rPr lang="en-US" sz="1400" b="1" dirty="0">
                <a:effectLst/>
                <a:latin typeface="Arial Black" panose="020B0A04020102020204" pitchFamily="34" charset="0"/>
                <a:ea typeface="Times New Roman" panose="02020603050405020304" pitchFamily="18" charset="0"/>
              </a:rPr>
              <a:t>, seaborn, </a:t>
            </a:r>
            <a:r>
              <a:rPr lang="en-US" sz="1400" b="1" dirty="0" err="1">
                <a:effectLst/>
                <a:latin typeface="Arial Black" panose="020B0A04020102020204" pitchFamily="34" charset="0"/>
                <a:ea typeface="Times New Roman" panose="02020603050405020304" pitchFamily="18" charset="0"/>
              </a:rPr>
              <a:t>sklearn</a:t>
            </a:r>
            <a:r>
              <a:rPr lang="en-US" sz="1400" b="1" dirty="0">
                <a:effectLst/>
                <a:latin typeface="Arial Black" panose="020B0A04020102020204" pitchFamily="34" charset="0"/>
                <a:ea typeface="Times New Roman" panose="02020603050405020304" pitchFamily="18" charset="0"/>
              </a:rPr>
              <a:t> etc. Then we import the dataset and print the following information such as season number, pitch number, etc. After that analyzing about the pitchers, origin of the company, industry, number of presenters(male or female) . After that we analyze the highest revenue generated brands in the show for that we import </a:t>
            </a:r>
            <a:r>
              <a:rPr lang="en-US" sz="1400" b="1" dirty="0" err="1">
                <a:effectLst/>
                <a:latin typeface="Arial Black" panose="020B0A04020102020204" pitchFamily="34" charset="0"/>
                <a:ea typeface="Times New Roman" panose="02020603050405020304" pitchFamily="18" charset="0"/>
              </a:rPr>
              <a:t>stack_effect</a:t>
            </a:r>
            <a:r>
              <a:rPr lang="en-US" sz="1400" b="1" dirty="0">
                <a:effectLst/>
                <a:latin typeface="Arial Black" panose="020B0A04020102020204" pitchFamily="34" charset="0"/>
                <a:ea typeface="Times New Roman" panose="02020603050405020304" pitchFamily="18" charset="0"/>
              </a:rPr>
              <a:t> library from opcode and </a:t>
            </a:r>
            <a:r>
              <a:rPr lang="en-US" sz="1400" b="1" dirty="0" err="1">
                <a:effectLst/>
                <a:latin typeface="Arial Black" panose="020B0A04020102020204" pitchFamily="34" charset="0"/>
                <a:ea typeface="Times New Roman" panose="02020603050405020304" pitchFamily="18" charset="0"/>
              </a:rPr>
              <a:t>groupby</a:t>
            </a:r>
            <a:r>
              <a:rPr lang="en-US" sz="1400" b="1" dirty="0">
                <a:effectLst/>
                <a:latin typeface="Arial Black" panose="020B0A04020102020204" pitchFamily="34" charset="0"/>
                <a:ea typeface="Times New Roman" panose="02020603050405020304" pitchFamily="18" charset="0"/>
              </a:rPr>
              <a:t> to make the bar graph of the revenue generated.</a:t>
            </a:r>
            <a:endParaRPr lang="en-IN" sz="1400" b="1" dirty="0">
              <a:latin typeface="Arial Black" panose="020B0A04020102020204" pitchFamily="34" charset="0"/>
            </a:endParaRPr>
          </a:p>
        </p:txBody>
      </p:sp>
    </p:spTree>
    <p:extLst>
      <p:ext uri="{BB962C8B-B14F-4D97-AF65-F5344CB8AC3E}">
        <p14:creationId xmlns:p14="http://schemas.microsoft.com/office/powerpoint/2010/main" val="1712421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6C0D92-0932-3186-E52C-3A67BF8566AB}"/>
              </a:ext>
            </a:extLst>
          </p:cNvPr>
          <p:cNvPicPr>
            <a:picLocks noChangeAspect="1"/>
          </p:cNvPicPr>
          <p:nvPr/>
        </p:nvPicPr>
        <p:blipFill>
          <a:blip r:embed="rId2"/>
          <a:stretch>
            <a:fillRect/>
          </a:stretch>
        </p:blipFill>
        <p:spPr>
          <a:xfrm>
            <a:off x="1" y="0"/>
            <a:ext cx="4021584" cy="3551068"/>
          </a:xfrm>
          <a:prstGeom prst="rect">
            <a:avLst/>
          </a:prstGeom>
        </p:spPr>
      </p:pic>
      <p:pic>
        <p:nvPicPr>
          <p:cNvPr id="5" name="Picture 4">
            <a:extLst>
              <a:ext uri="{FF2B5EF4-FFF2-40B4-BE49-F238E27FC236}">
                <a16:creationId xmlns:a16="http://schemas.microsoft.com/office/drawing/2014/main" id="{3FFE68D2-6E56-4CDB-8569-6EC7FBB0C631}"/>
              </a:ext>
            </a:extLst>
          </p:cNvPr>
          <p:cNvPicPr>
            <a:picLocks noChangeAspect="1"/>
          </p:cNvPicPr>
          <p:nvPr/>
        </p:nvPicPr>
        <p:blipFill>
          <a:blip r:embed="rId3"/>
          <a:stretch>
            <a:fillRect/>
          </a:stretch>
        </p:blipFill>
        <p:spPr>
          <a:xfrm>
            <a:off x="4021585" y="0"/>
            <a:ext cx="4066684" cy="3551068"/>
          </a:xfrm>
          <a:prstGeom prst="rect">
            <a:avLst/>
          </a:prstGeom>
        </p:spPr>
      </p:pic>
      <p:pic>
        <p:nvPicPr>
          <p:cNvPr id="7" name="Picture 6">
            <a:extLst>
              <a:ext uri="{FF2B5EF4-FFF2-40B4-BE49-F238E27FC236}">
                <a16:creationId xmlns:a16="http://schemas.microsoft.com/office/drawing/2014/main" id="{B6441A01-FD58-093E-5C35-13F9AD2C420B}"/>
              </a:ext>
            </a:extLst>
          </p:cNvPr>
          <p:cNvPicPr>
            <a:picLocks noChangeAspect="1"/>
          </p:cNvPicPr>
          <p:nvPr/>
        </p:nvPicPr>
        <p:blipFill>
          <a:blip r:embed="rId4"/>
          <a:stretch>
            <a:fillRect/>
          </a:stretch>
        </p:blipFill>
        <p:spPr>
          <a:xfrm>
            <a:off x="8088268" y="0"/>
            <a:ext cx="4103731" cy="3551067"/>
          </a:xfrm>
          <a:prstGeom prst="rect">
            <a:avLst/>
          </a:prstGeom>
        </p:spPr>
      </p:pic>
      <p:pic>
        <p:nvPicPr>
          <p:cNvPr id="9" name="Picture 8">
            <a:extLst>
              <a:ext uri="{FF2B5EF4-FFF2-40B4-BE49-F238E27FC236}">
                <a16:creationId xmlns:a16="http://schemas.microsoft.com/office/drawing/2014/main" id="{8B64499A-A793-0F31-67D2-43AB08C12166}"/>
              </a:ext>
            </a:extLst>
          </p:cNvPr>
          <p:cNvPicPr>
            <a:picLocks noChangeAspect="1"/>
          </p:cNvPicPr>
          <p:nvPr/>
        </p:nvPicPr>
        <p:blipFill>
          <a:blip r:embed="rId5"/>
          <a:stretch>
            <a:fillRect/>
          </a:stretch>
        </p:blipFill>
        <p:spPr>
          <a:xfrm>
            <a:off x="1" y="3551067"/>
            <a:ext cx="4332302" cy="3306933"/>
          </a:xfrm>
          <a:prstGeom prst="rect">
            <a:avLst/>
          </a:prstGeom>
        </p:spPr>
      </p:pic>
      <p:pic>
        <p:nvPicPr>
          <p:cNvPr id="11" name="Picture 10">
            <a:extLst>
              <a:ext uri="{FF2B5EF4-FFF2-40B4-BE49-F238E27FC236}">
                <a16:creationId xmlns:a16="http://schemas.microsoft.com/office/drawing/2014/main" id="{0F8A1AB4-FF27-3307-9880-02378662B114}"/>
              </a:ext>
            </a:extLst>
          </p:cNvPr>
          <p:cNvPicPr>
            <a:picLocks noChangeAspect="1"/>
          </p:cNvPicPr>
          <p:nvPr/>
        </p:nvPicPr>
        <p:blipFill>
          <a:blip r:embed="rId6"/>
          <a:stretch>
            <a:fillRect/>
          </a:stretch>
        </p:blipFill>
        <p:spPr>
          <a:xfrm>
            <a:off x="4332303" y="3551066"/>
            <a:ext cx="4021584" cy="3306934"/>
          </a:xfrm>
          <a:prstGeom prst="rect">
            <a:avLst/>
          </a:prstGeom>
        </p:spPr>
      </p:pic>
      <p:pic>
        <p:nvPicPr>
          <p:cNvPr id="13" name="Picture 12">
            <a:extLst>
              <a:ext uri="{FF2B5EF4-FFF2-40B4-BE49-F238E27FC236}">
                <a16:creationId xmlns:a16="http://schemas.microsoft.com/office/drawing/2014/main" id="{F6DAC9E7-01D7-FDA4-33C6-B6FFAEF04341}"/>
              </a:ext>
            </a:extLst>
          </p:cNvPr>
          <p:cNvPicPr>
            <a:picLocks noChangeAspect="1"/>
          </p:cNvPicPr>
          <p:nvPr/>
        </p:nvPicPr>
        <p:blipFill>
          <a:blip r:embed="rId7"/>
          <a:stretch>
            <a:fillRect/>
          </a:stretch>
        </p:blipFill>
        <p:spPr>
          <a:xfrm>
            <a:off x="8290142" y="3551065"/>
            <a:ext cx="3901857" cy="3306935"/>
          </a:xfrm>
          <a:prstGeom prst="rect">
            <a:avLst/>
          </a:prstGeom>
        </p:spPr>
      </p:pic>
    </p:spTree>
    <p:extLst>
      <p:ext uri="{BB962C8B-B14F-4D97-AF65-F5344CB8AC3E}">
        <p14:creationId xmlns:p14="http://schemas.microsoft.com/office/powerpoint/2010/main" val="120892699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114</TotalTime>
  <Words>1380</Words>
  <Application>Microsoft Office PowerPoint</Application>
  <PresentationFormat>Widescreen</PresentationFormat>
  <Paragraphs>41</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Black</vt:lpstr>
      <vt:lpstr>Gill Sans MT</vt:lpstr>
      <vt:lpstr>Helvetica</vt:lpstr>
      <vt:lpstr>Times New Roman</vt:lpstr>
      <vt:lpstr>Parcel</vt:lpstr>
      <vt:lpstr> Summer Internship Evaluation  Key points- About company Training process Project execution evaluation training on internal platform Saarathi-digital lending platoform</vt:lpstr>
      <vt:lpstr>PowerPoint Presentation</vt:lpstr>
      <vt:lpstr>PowerPoint Presentation</vt:lpstr>
      <vt:lpstr>Overview</vt:lpstr>
      <vt:lpstr>Training and INternship</vt:lpstr>
      <vt:lpstr>PowerPoint Presentation</vt:lpstr>
      <vt:lpstr>PowerPoint Presentation</vt:lpstr>
      <vt:lpstr>Methodology </vt:lpstr>
      <vt:lpstr>PowerPoint Presentation</vt:lpstr>
      <vt:lpstr>PowerPoint Presentation</vt:lpstr>
      <vt:lpstr>PowerPoint Presentation</vt:lpstr>
      <vt:lpstr>Procedure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Summer Internship Evaluation  Key points- About company Training process Project execution evaluation training on internal platform Saarathi-digital lending platoform</dc:title>
  <dc:creator>sandeep aggarwal</dc:creator>
  <cp:lastModifiedBy>sandeep aggarwal</cp:lastModifiedBy>
  <cp:revision>3</cp:revision>
  <dcterms:created xsi:type="dcterms:W3CDTF">2022-10-28T20:41:05Z</dcterms:created>
  <dcterms:modified xsi:type="dcterms:W3CDTF">2024-05-21T18:45:27Z</dcterms:modified>
</cp:coreProperties>
</file>